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74" r:id="rId5"/>
    <p:sldId id="280" r:id="rId6"/>
    <p:sldId id="281" r:id="rId7"/>
    <p:sldId id="282" r:id="rId8"/>
    <p:sldId id="283" r:id="rId9"/>
    <p:sldId id="275" r:id="rId10"/>
    <p:sldId id="276" r:id="rId11"/>
    <p:sldId id="277" r:id="rId12"/>
    <p:sldId id="278" r:id="rId13"/>
    <p:sldId id="256" r:id="rId14"/>
    <p:sldId id="257" r:id="rId15"/>
    <p:sldId id="258" r:id="rId16"/>
    <p:sldId id="259" r:id="rId17"/>
    <p:sldId id="260" r:id="rId18"/>
    <p:sldId id="261" r:id="rId19"/>
    <p:sldId id="262" r:id="rId20"/>
    <p:sldId id="263" r:id="rId21"/>
    <p:sldId id="271" r:id="rId22"/>
    <p:sldId id="272" r:id="rId23"/>
    <p:sldId id="273" r:id="rId24"/>
    <p:sldId id="264" r:id="rId25"/>
    <p:sldId id="265" r:id="rId26"/>
    <p:sldId id="267" r:id="rId27"/>
    <p:sldId id="268" r:id="rId28"/>
    <p:sldId id="269" r:id="rId29"/>
    <p:sldId id="270" r:id="rId30"/>
    <p:sldId id="27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77438" autoAdjust="0"/>
  </p:normalViewPr>
  <p:slideViewPr>
    <p:cSldViewPr snapToGrid="0">
      <p:cViewPr varScale="1">
        <p:scale>
          <a:sx n="84" d="100"/>
          <a:sy n="84" d="100"/>
        </p:scale>
        <p:origin x="768"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15A55-786F-4A9C-874E-354324051B6A}"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07B23A05-DCF2-4009-B61B-308105B14B05}">
      <dgm:prSet/>
      <dgm:spPr/>
      <dgm:t>
        <a:bodyPr/>
        <a:lstStyle/>
        <a:p>
          <a:r>
            <a:rPr lang="en-US"/>
            <a:t>Identify usable responses </a:t>
          </a:r>
        </a:p>
      </dgm:t>
    </dgm:pt>
    <dgm:pt modelId="{94001640-7F06-40B1-BC76-3FF346FFA4ED}" type="parTrans" cxnId="{F069BF0F-8B22-465B-BFF1-7D0065EBDDA6}">
      <dgm:prSet/>
      <dgm:spPr/>
      <dgm:t>
        <a:bodyPr/>
        <a:lstStyle/>
        <a:p>
          <a:endParaRPr lang="en-US"/>
        </a:p>
      </dgm:t>
    </dgm:pt>
    <dgm:pt modelId="{93BF491A-5E68-486D-968F-FF3B9D82EE6F}" type="sibTrans" cxnId="{F069BF0F-8B22-465B-BFF1-7D0065EBDDA6}">
      <dgm:prSet phldrT="1" phldr="0"/>
      <dgm:spPr/>
      <dgm:t>
        <a:bodyPr/>
        <a:lstStyle/>
        <a:p>
          <a:r>
            <a:rPr lang="en-US"/>
            <a:t>1</a:t>
          </a:r>
        </a:p>
      </dgm:t>
    </dgm:pt>
    <dgm:pt modelId="{7375CAD7-FC80-44FE-AB74-0114F89EC10B}">
      <dgm:prSet/>
      <dgm:spPr/>
      <dgm:t>
        <a:bodyPr/>
        <a:lstStyle/>
        <a:p>
          <a:r>
            <a:rPr lang="en-US"/>
            <a:t>Develop categories for responses</a:t>
          </a:r>
        </a:p>
      </dgm:t>
    </dgm:pt>
    <dgm:pt modelId="{9CA1932D-9217-4A67-BB4B-702834312E19}" type="parTrans" cxnId="{46E2D39C-7982-494C-BCE1-4F4135B6394D}">
      <dgm:prSet/>
      <dgm:spPr/>
      <dgm:t>
        <a:bodyPr/>
        <a:lstStyle/>
        <a:p>
          <a:endParaRPr lang="en-US"/>
        </a:p>
      </dgm:t>
    </dgm:pt>
    <dgm:pt modelId="{D8D5B324-24FD-48EE-839B-A7EE2DE7F9B7}" type="sibTrans" cxnId="{46E2D39C-7982-494C-BCE1-4F4135B6394D}">
      <dgm:prSet phldrT="2" phldr="0"/>
      <dgm:spPr/>
      <dgm:t>
        <a:bodyPr/>
        <a:lstStyle/>
        <a:p>
          <a:r>
            <a:rPr lang="en-US"/>
            <a:t>2</a:t>
          </a:r>
        </a:p>
      </dgm:t>
    </dgm:pt>
    <dgm:pt modelId="{E9E4AEFC-6FA2-4E69-8265-1B8B6D23105E}">
      <dgm:prSet/>
      <dgm:spPr/>
      <dgm:t>
        <a:bodyPr/>
        <a:lstStyle/>
        <a:p>
          <a:r>
            <a:rPr lang="en-US"/>
            <a:t>Sort responses into categories, using multiple coders; compare results </a:t>
          </a:r>
        </a:p>
      </dgm:t>
    </dgm:pt>
    <dgm:pt modelId="{99C6787A-0A57-4928-A9FD-78C63A27C402}" type="parTrans" cxnId="{8EE55874-C2DA-4465-84D8-AF641981E68A}">
      <dgm:prSet/>
      <dgm:spPr/>
      <dgm:t>
        <a:bodyPr/>
        <a:lstStyle/>
        <a:p>
          <a:endParaRPr lang="en-US"/>
        </a:p>
      </dgm:t>
    </dgm:pt>
    <dgm:pt modelId="{8DA3D0DB-CA0B-406F-9ED2-F55AF73173F8}" type="sibTrans" cxnId="{8EE55874-C2DA-4465-84D8-AF641981E68A}">
      <dgm:prSet phldrT="3" phldr="0"/>
      <dgm:spPr/>
      <dgm:t>
        <a:bodyPr/>
        <a:lstStyle/>
        <a:p>
          <a:r>
            <a:rPr lang="en-US"/>
            <a:t>3</a:t>
          </a:r>
        </a:p>
      </dgm:t>
    </dgm:pt>
    <dgm:pt modelId="{4921E56C-8AAC-410B-BFA4-110DDADED563}">
      <dgm:prSet/>
      <dgm:spPr/>
      <dgm:t>
        <a:bodyPr/>
        <a:lstStyle/>
        <a:p>
          <a:r>
            <a:rPr lang="en-US"/>
            <a:t>Assess the degree of agreement between coders (inter-rater reliability)</a:t>
          </a:r>
        </a:p>
      </dgm:t>
    </dgm:pt>
    <dgm:pt modelId="{44C49A20-CF4E-40D2-B86B-BD03117119D1}" type="parTrans" cxnId="{D3133620-2AFD-403E-AE7A-C6FA4AC2BC52}">
      <dgm:prSet/>
      <dgm:spPr/>
      <dgm:t>
        <a:bodyPr/>
        <a:lstStyle/>
        <a:p>
          <a:endParaRPr lang="en-US"/>
        </a:p>
      </dgm:t>
    </dgm:pt>
    <dgm:pt modelId="{8CF24F40-4FD1-41EF-93CA-00BAF4C74ED7}" type="sibTrans" cxnId="{D3133620-2AFD-403E-AE7A-C6FA4AC2BC52}">
      <dgm:prSet phldrT="4" phldr="0"/>
      <dgm:spPr/>
      <dgm:t>
        <a:bodyPr/>
        <a:lstStyle/>
        <a:p>
          <a:r>
            <a:rPr lang="en-US"/>
            <a:t>4</a:t>
          </a:r>
        </a:p>
      </dgm:t>
    </dgm:pt>
    <dgm:pt modelId="{E5C1F9F1-6CAE-4A3A-9DAB-FCB45C95D516}" type="pres">
      <dgm:prSet presAssocID="{FF115A55-786F-4A9C-874E-354324051B6A}" presName="Name0" presStyleCnt="0">
        <dgm:presLayoutVars>
          <dgm:animLvl val="lvl"/>
          <dgm:resizeHandles val="exact"/>
        </dgm:presLayoutVars>
      </dgm:prSet>
      <dgm:spPr/>
    </dgm:pt>
    <dgm:pt modelId="{58EA10D8-FF17-4297-845B-D76BC0E67A69}" type="pres">
      <dgm:prSet presAssocID="{07B23A05-DCF2-4009-B61B-308105B14B05}" presName="compositeNode" presStyleCnt="0">
        <dgm:presLayoutVars>
          <dgm:bulletEnabled val="1"/>
        </dgm:presLayoutVars>
      </dgm:prSet>
      <dgm:spPr/>
    </dgm:pt>
    <dgm:pt modelId="{76079F2D-7E00-4A02-BB1B-E9A4CE0649BC}" type="pres">
      <dgm:prSet presAssocID="{07B23A05-DCF2-4009-B61B-308105B14B05}" presName="bgRect" presStyleLbl="bgAccFollowNode1" presStyleIdx="0" presStyleCnt="4"/>
      <dgm:spPr/>
    </dgm:pt>
    <dgm:pt modelId="{D5774048-5BDB-4899-83FD-9FC57D625F37}" type="pres">
      <dgm:prSet presAssocID="{93BF491A-5E68-486D-968F-FF3B9D82EE6F}" presName="sibTransNodeCircle" presStyleLbl="alignNode1" presStyleIdx="0" presStyleCnt="8">
        <dgm:presLayoutVars>
          <dgm:chMax val="0"/>
          <dgm:bulletEnabled/>
        </dgm:presLayoutVars>
      </dgm:prSet>
      <dgm:spPr/>
    </dgm:pt>
    <dgm:pt modelId="{8586611D-3F99-443E-934A-AD09BE590D18}" type="pres">
      <dgm:prSet presAssocID="{07B23A05-DCF2-4009-B61B-308105B14B05}" presName="bottomLine" presStyleLbl="alignNode1" presStyleIdx="1" presStyleCnt="8">
        <dgm:presLayoutVars/>
      </dgm:prSet>
      <dgm:spPr/>
    </dgm:pt>
    <dgm:pt modelId="{B8E77694-1BF6-42C8-8503-EA77C6F791FC}" type="pres">
      <dgm:prSet presAssocID="{07B23A05-DCF2-4009-B61B-308105B14B05}" presName="nodeText" presStyleLbl="bgAccFollowNode1" presStyleIdx="0" presStyleCnt="4">
        <dgm:presLayoutVars>
          <dgm:bulletEnabled val="1"/>
        </dgm:presLayoutVars>
      </dgm:prSet>
      <dgm:spPr/>
    </dgm:pt>
    <dgm:pt modelId="{62AEA572-4055-4B29-BF9D-0DB416E2DE99}" type="pres">
      <dgm:prSet presAssocID="{93BF491A-5E68-486D-968F-FF3B9D82EE6F}" presName="sibTrans" presStyleCnt="0"/>
      <dgm:spPr/>
    </dgm:pt>
    <dgm:pt modelId="{8A7E8DC5-A476-4F1B-8A8B-1F7189C2F770}" type="pres">
      <dgm:prSet presAssocID="{7375CAD7-FC80-44FE-AB74-0114F89EC10B}" presName="compositeNode" presStyleCnt="0">
        <dgm:presLayoutVars>
          <dgm:bulletEnabled val="1"/>
        </dgm:presLayoutVars>
      </dgm:prSet>
      <dgm:spPr/>
    </dgm:pt>
    <dgm:pt modelId="{F23FA6AE-1258-4314-810E-F25697F27A2E}" type="pres">
      <dgm:prSet presAssocID="{7375CAD7-FC80-44FE-AB74-0114F89EC10B}" presName="bgRect" presStyleLbl="bgAccFollowNode1" presStyleIdx="1" presStyleCnt="4"/>
      <dgm:spPr/>
    </dgm:pt>
    <dgm:pt modelId="{DDE0C2C6-DDF3-4267-8F42-1569035F2F4D}" type="pres">
      <dgm:prSet presAssocID="{D8D5B324-24FD-48EE-839B-A7EE2DE7F9B7}" presName="sibTransNodeCircle" presStyleLbl="alignNode1" presStyleIdx="2" presStyleCnt="8">
        <dgm:presLayoutVars>
          <dgm:chMax val="0"/>
          <dgm:bulletEnabled/>
        </dgm:presLayoutVars>
      </dgm:prSet>
      <dgm:spPr/>
    </dgm:pt>
    <dgm:pt modelId="{C68D24EA-AEBF-4DFB-A4E7-FFA87246663E}" type="pres">
      <dgm:prSet presAssocID="{7375CAD7-FC80-44FE-AB74-0114F89EC10B}" presName="bottomLine" presStyleLbl="alignNode1" presStyleIdx="3" presStyleCnt="8">
        <dgm:presLayoutVars/>
      </dgm:prSet>
      <dgm:spPr/>
    </dgm:pt>
    <dgm:pt modelId="{DC0996F1-7010-4E0E-BA69-E9B48E96DB51}" type="pres">
      <dgm:prSet presAssocID="{7375CAD7-FC80-44FE-AB74-0114F89EC10B}" presName="nodeText" presStyleLbl="bgAccFollowNode1" presStyleIdx="1" presStyleCnt="4">
        <dgm:presLayoutVars>
          <dgm:bulletEnabled val="1"/>
        </dgm:presLayoutVars>
      </dgm:prSet>
      <dgm:spPr/>
    </dgm:pt>
    <dgm:pt modelId="{377D739B-8647-4BCB-9132-D0E67E232936}" type="pres">
      <dgm:prSet presAssocID="{D8D5B324-24FD-48EE-839B-A7EE2DE7F9B7}" presName="sibTrans" presStyleCnt="0"/>
      <dgm:spPr/>
    </dgm:pt>
    <dgm:pt modelId="{45085E56-C98E-4C12-BFD7-5E3B875ED661}" type="pres">
      <dgm:prSet presAssocID="{E9E4AEFC-6FA2-4E69-8265-1B8B6D23105E}" presName="compositeNode" presStyleCnt="0">
        <dgm:presLayoutVars>
          <dgm:bulletEnabled val="1"/>
        </dgm:presLayoutVars>
      </dgm:prSet>
      <dgm:spPr/>
    </dgm:pt>
    <dgm:pt modelId="{A886678E-7BF8-41B5-B576-F380D2B4F0AF}" type="pres">
      <dgm:prSet presAssocID="{E9E4AEFC-6FA2-4E69-8265-1B8B6D23105E}" presName="bgRect" presStyleLbl="bgAccFollowNode1" presStyleIdx="2" presStyleCnt="4"/>
      <dgm:spPr/>
    </dgm:pt>
    <dgm:pt modelId="{94C6B804-3B72-47B5-AFE5-16D199A18CFD}" type="pres">
      <dgm:prSet presAssocID="{8DA3D0DB-CA0B-406F-9ED2-F55AF73173F8}" presName="sibTransNodeCircle" presStyleLbl="alignNode1" presStyleIdx="4" presStyleCnt="8">
        <dgm:presLayoutVars>
          <dgm:chMax val="0"/>
          <dgm:bulletEnabled/>
        </dgm:presLayoutVars>
      </dgm:prSet>
      <dgm:spPr/>
    </dgm:pt>
    <dgm:pt modelId="{7A936BF6-ED80-409A-A601-F493290AB719}" type="pres">
      <dgm:prSet presAssocID="{E9E4AEFC-6FA2-4E69-8265-1B8B6D23105E}" presName="bottomLine" presStyleLbl="alignNode1" presStyleIdx="5" presStyleCnt="8">
        <dgm:presLayoutVars/>
      </dgm:prSet>
      <dgm:spPr/>
    </dgm:pt>
    <dgm:pt modelId="{A8736196-16A5-481D-BD32-30FB5DEB0560}" type="pres">
      <dgm:prSet presAssocID="{E9E4AEFC-6FA2-4E69-8265-1B8B6D23105E}" presName="nodeText" presStyleLbl="bgAccFollowNode1" presStyleIdx="2" presStyleCnt="4">
        <dgm:presLayoutVars>
          <dgm:bulletEnabled val="1"/>
        </dgm:presLayoutVars>
      </dgm:prSet>
      <dgm:spPr/>
    </dgm:pt>
    <dgm:pt modelId="{B902BAA6-ADEC-4D78-8E0D-25F79B0886E1}" type="pres">
      <dgm:prSet presAssocID="{8DA3D0DB-CA0B-406F-9ED2-F55AF73173F8}" presName="sibTrans" presStyleCnt="0"/>
      <dgm:spPr/>
    </dgm:pt>
    <dgm:pt modelId="{A2B99695-AC4F-4B99-BE3F-60F9AAA1F6D9}" type="pres">
      <dgm:prSet presAssocID="{4921E56C-8AAC-410B-BFA4-110DDADED563}" presName="compositeNode" presStyleCnt="0">
        <dgm:presLayoutVars>
          <dgm:bulletEnabled val="1"/>
        </dgm:presLayoutVars>
      </dgm:prSet>
      <dgm:spPr/>
    </dgm:pt>
    <dgm:pt modelId="{FB7F32CB-8D8B-424C-8AF3-1297F34F9EE1}" type="pres">
      <dgm:prSet presAssocID="{4921E56C-8AAC-410B-BFA4-110DDADED563}" presName="bgRect" presStyleLbl="bgAccFollowNode1" presStyleIdx="3" presStyleCnt="4"/>
      <dgm:spPr/>
    </dgm:pt>
    <dgm:pt modelId="{3944C566-D6AA-476E-9A88-CD8D8BD531AF}" type="pres">
      <dgm:prSet presAssocID="{8CF24F40-4FD1-41EF-93CA-00BAF4C74ED7}" presName="sibTransNodeCircle" presStyleLbl="alignNode1" presStyleIdx="6" presStyleCnt="8">
        <dgm:presLayoutVars>
          <dgm:chMax val="0"/>
          <dgm:bulletEnabled/>
        </dgm:presLayoutVars>
      </dgm:prSet>
      <dgm:spPr/>
    </dgm:pt>
    <dgm:pt modelId="{35374405-A99E-40AD-A1ED-A4934811BE23}" type="pres">
      <dgm:prSet presAssocID="{4921E56C-8AAC-410B-BFA4-110DDADED563}" presName="bottomLine" presStyleLbl="alignNode1" presStyleIdx="7" presStyleCnt="8">
        <dgm:presLayoutVars/>
      </dgm:prSet>
      <dgm:spPr/>
    </dgm:pt>
    <dgm:pt modelId="{5BEAA334-0EEB-4FEA-A8F4-3462AE2E9835}" type="pres">
      <dgm:prSet presAssocID="{4921E56C-8AAC-410B-BFA4-110DDADED563}" presName="nodeText" presStyleLbl="bgAccFollowNode1" presStyleIdx="3" presStyleCnt="4">
        <dgm:presLayoutVars>
          <dgm:bulletEnabled val="1"/>
        </dgm:presLayoutVars>
      </dgm:prSet>
      <dgm:spPr/>
    </dgm:pt>
  </dgm:ptLst>
  <dgm:cxnLst>
    <dgm:cxn modelId="{F069BF0F-8B22-465B-BFF1-7D0065EBDDA6}" srcId="{FF115A55-786F-4A9C-874E-354324051B6A}" destId="{07B23A05-DCF2-4009-B61B-308105B14B05}" srcOrd="0" destOrd="0" parTransId="{94001640-7F06-40B1-BC76-3FF346FFA4ED}" sibTransId="{93BF491A-5E68-486D-968F-FF3B9D82EE6F}"/>
    <dgm:cxn modelId="{D3133620-2AFD-403E-AE7A-C6FA4AC2BC52}" srcId="{FF115A55-786F-4A9C-874E-354324051B6A}" destId="{4921E56C-8AAC-410B-BFA4-110DDADED563}" srcOrd="3" destOrd="0" parTransId="{44C49A20-CF4E-40D2-B86B-BD03117119D1}" sibTransId="{8CF24F40-4FD1-41EF-93CA-00BAF4C74ED7}"/>
    <dgm:cxn modelId="{03F78926-D4B5-4587-BDAF-1B55B27A0053}" type="presOf" srcId="{D8D5B324-24FD-48EE-839B-A7EE2DE7F9B7}" destId="{DDE0C2C6-DDF3-4267-8F42-1569035F2F4D}" srcOrd="0" destOrd="0" presId="urn:microsoft.com/office/officeart/2016/7/layout/BasicLinearProcessNumbered"/>
    <dgm:cxn modelId="{4E7DF52B-A1BB-447D-891A-7A896CE73BAC}" type="presOf" srcId="{93BF491A-5E68-486D-968F-FF3B9D82EE6F}" destId="{D5774048-5BDB-4899-83FD-9FC57D625F37}" srcOrd="0" destOrd="0" presId="urn:microsoft.com/office/officeart/2016/7/layout/BasicLinearProcessNumbered"/>
    <dgm:cxn modelId="{F643955D-6F77-471D-B518-653E1E1D6293}" type="presOf" srcId="{E9E4AEFC-6FA2-4E69-8265-1B8B6D23105E}" destId="{A886678E-7BF8-41B5-B576-F380D2B4F0AF}" srcOrd="0" destOrd="0" presId="urn:microsoft.com/office/officeart/2016/7/layout/BasicLinearProcessNumbered"/>
    <dgm:cxn modelId="{8EE55874-C2DA-4465-84D8-AF641981E68A}" srcId="{FF115A55-786F-4A9C-874E-354324051B6A}" destId="{E9E4AEFC-6FA2-4E69-8265-1B8B6D23105E}" srcOrd="2" destOrd="0" parTransId="{99C6787A-0A57-4928-A9FD-78C63A27C402}" sibTransId="{8DA3D0DB-CA0B-406F-9ED2-F55AF73173F8}"/>
    <dgm:cxn modelId="{9952027F-B194-4A35-83B9-F9715B278880}" type="presOf" srcId="{4921E56C-8AAC-410B-BFA4-110DDADED563}" destId="{FB7F32CB-8D8B-424C-8AF3-1297F34F9EE1}" srcOrd="0" destOrd="0" presId="urn:microsoft.com/office/officeart/2016/7/layout/BasicLinearProcessNumbered"/>
    <dgm:cxn modelId="{0190468B-81D5-44E9-B0E6-E77282021DA7}" type="presOf" srcId="{07B23A05-DCF2-4009-B61B-308105B14B05}" destId="{76079F2D-7E00-4A02-BB1B-E9A4CE0649BC}" srcOrd="0" destOrd="0" presId="urn:microsoft.com/office/officeart/2016/7/layout/BasicLinearProcessNumbered"/>
    <dgm:cxn modelId="{60AE2F95-A081-4B44-A8F5-ED4D4491B410}" type="presOf" srcId="{E9E4AEFC-6FA2-4E69-8265-1B8B6D23105E}" destId="{A8736196-16A5-481D-BD32-30FB5DEB0560}" srcOrd="1" destOrd="0" presId="urn:microsoft.com/office/officeart/2016/7/layout/BasicLinearProcessNumbered"/>
    <dgm:cxn modelId="{9BCBA395-7627-4A54-A0BE-8AE960A25D6D}" type="presOf" srcId="{8DA3D0DB-CA0B-406F-9ED2-F55AF73173F8}" destId="{94C6B804-3B72-47B5-AFE5-16D199A18CFD}" srcOrd="0" destOrd="0" presId="urn:microsoft.com/office/officeart/2016/7/layout/BasicLinearProcessNumbered"/>
    <dgm:cxn modelId="{D3A3549B-A711-46EB-B728-1B7D3D97F1AE}" type="presOf" srcId="{4921E56C-8AAC-410B-BFA4-110DDADED563}" destId="{5BEAA334-0EEB-4FEA-A8F4-3462AE2E9835}" srcOrd="1" destOrd="0" presId="urn:microsoft.com/office/officeart/2016/7/layout/BasicLinearProcessNumbered"/>
    <dgm:cxn modelId="{46E2D39C-7982-494C-BCE1-4F4135B6394D}" srcId="{FF115A55-786F-4A9C-874E-354324051B6A}" destId="{7375CAD7-FC80-44FE-AB74-0114F89EC10B}" srcOrd="1" destOrd="0" parTransId="{9CA1932D-9217-4A67-BB4B-702834312E19}" sibTransId="{D8D5B324-24FD-48EE-839B-A7EE2DE7F9B7}"/>
    <dgm:cxn modelId="{20B7C7B7-A981-4524-9188-BFAA5346F841}" type="presOf" srcId="{7375CAD7-FC80-44FE-AB74-0114F89EC10B}" destId="{F23FA6AE-1258-4314-810E-F25697F27A2E}" srcOrd="0" destOrd="0" presId="urn:microsoft.com/office/officeart/2016/7/layout/BasicLinearProcessNumbered"/>
    <dgm:cxn modelId="{BAF9E4B8-57B5-46F1-A076-2BC4C972C345}" type="presOf" srcId="{FF115A55-786F-4A9C-874E-354324051B6A}" destId="{E5C1F9F1-6CAE-4A3A-9DAB-FCB45C95D516}" srcOrd="0" destOrd="0" presId="urn:microsoft.com/office/officeart/2016/7/layout/BasicLinearProcessNumbered"/>
    <dgm:cxn modelId="{7E3175C0-1EAD-4120-A878-CBF012AAABC9}" type="presOf" srcId="{8CF24F40-4FD1-41EF-93CA-00BAF4C74ED7}" destId="{3944C566-D6AA-476E-9A88-CD8D8BD531AF}" srcOrd="0" destOrd="0" presId="urn:microsoft.com/office/officeart/2016/7/layout/BasicLinearProcessNumbered"/>
    <dgm:cxn modelId="{56F48ECC-045B-4298-8148-980DC2291BA4}" type="presOf" srcId="{7375CAD7-FC80-44FE-AB74-0114F89EC10B}" destId="{DC0996F1-7010-4E0E-BA69-E9B48E96DB51}" srcOrd="1" destOrd="0" presId="urn:microsoft.com/office/officeart/2016/7/layout/BasicLinearProcessNumbered"/>
    <dgm:cxn modelId="{475006EE-5DBC-44F0-81E8-472D911C3ED1}" type="presOf" srcId="{07B23A05-DCF2-4009-B61B-308105B14B05}" destId="{B8E77694-1BF6-42C8-8503-EA77C6F791FC}" srcOrd="1" destOrd="0" presId="urn:microsoft.com/office/officeart/2016/7/layout/BasicLinearProcessNumbered"/>
    <dgm:cxn modelId="{CC8BEF72-A2CB-45CF-8C5E-4A2EBEB6176E}" type="presParOf" srcId="{E5C1F9F1-6CAE-4A3A-9DAB-FCB45C95D516}" destId="{58EA10D8-FF17-4297-845B-D76BC0E67A69}" srcOrd="0" destOrd="0" presId="urn:microsoft.com/office/officeart/2016/7/layout/BasicLinearProcessNumbered"/>
    <dgm:cxn modelId="{8913C5B4-FA44-4CE6-AFEB-6989464A26CB}" type="presParOf" srcId="{58EA10D8-FF17-4297-845B-D76BC0E67A69}" destId="{76079F2D-7E00-4A02-BB1B-E9A4CE0649BC}" srcOrd="0" destOrd="0" presId="urn:microsoft.com/office/officeart/2016/7/layout/BasicLinearProcessNumbered"/>
    <dgm:cxn modelId="{A4D9AFD5-7073-48D5-B16E-0DFA1A6AE521}" type="presParOf" srcId="{58EA10D8-FF17-4297-845B-D76BC0E67A69}" destId="{D5774048-5BDB-4899-83FD-9FC57D625F37}" srcOrd="1" destOrd="0" presId="urn:microsoft.com/office/officeart/2016/7/layout/BasicLinearProcessNumbered"/>
    <dgm:cxn modelId="{B3C3E149-0390-4A40-9E9C-1A49DC5BCCED}" type="presParOf" srcId="{58EA10D8-FF17-4297-845B-D76BC0E67A69}" destId="{8586611D-3F99-443E-934A-AD09BE590D18}" srcOrd="2" destOrd="0" presId="urn:microsoft.com/office/officeart/2016/7/layout/BasicLinearProcessNumbered"/>
    <dgm:cxn modelId="{3650B43D-C4A1-4EA6-990E-3C26E204794B}" type="presParOf" srcId="{58EA10D8-FF17-4297-845B-D76BC0E67A69}" destId="{B8E77694-1BF6-42C8-8503-EA77C6F791FC}" srcOrd="3" destOrd="0" presId="urn:microsoft.com/office/officeart/2016/7/layout/BasicLinearProcessNumbered"/>
    <dgm:cxn modelId="{0EE27DEA-CED7-48A3-AD3C-3D5F9D6AC31E}" type="presParOf" srcId="{E5C1F9F1-6CAE-4A3A-9DAB-FCB45C95D516}" destId="{62AEA572-4055-4B29-BF9D-0DB416E2DE99}" srcOrd="1" destOrd="0" presId="urn:microsoft.com/office/officeart/2016/7/layout/BasicLinearProcessNumbered"/>
    <dgm:cxn modelId="{40B071D9-5D93-4DA6-9B4B-0AF776350070}" type="presParOf" srcId="{E5C1F9F1-6CAE-4A3A-9DAB-FCB45C95D516}" destId="{8A7E8DC5-A476-4F1B-8A8B-1F7189C2F770}" srcOrd="2" destOrd="0" presId="urn:microsoft.com/office/officeart/2016/7/layout/BasicLinearProcessNumbered"/>
    <dgm:cxn modelId="{841DD0F7-9853-4824-95C2-7B134562E160}" type="presParOf" srcId="{8A7E8DC5-A476-4F1B-8A8B-1F7189C2F770}" destId="{F23FA6AE-1258-4314-810E-F25697F27A2E}" srcOrd="0" destOrd="0" presId="urn:microsoft.com/office/officeart/2016/7/layout/BasicLinearProcessNumbered"/>
    <dgm:cxn modelId="{457700C2-42D1-4690-9923-3209827DE98A}" type="presParOf" srcId="{8A7E8DC5-A476-4F1B-8A8B-1F7189C2F770}" destId="{DDE0C2C6-DDF3-4267-8F42-1569035F2F4D}" srcOrd="1" destOrd="0" presId="urn:microsoft.com/office/officeart/2016/7/layout/BasicLinearProcessNumbered"/>
    <dgm:cxn modelId="{60A99B8D-796D-4532-8972-3C845A4EAC91}" type="presParOf" srcId="{8A7E8DC5-A476-4F1B-8A8B-1F7189C2F770}" destId="{C68D24EA-AEBF-4DFB-A4E7-FFA87246663E}" srcOrd="2" destOrd="0" presId="urn:microsoft.com/office/officeart/2016/7/layout/BasicLinearProcessNumbered"/>
    <dgm:cxn modelId="{08FFE737-621B-4BC3-A9F7-280823A88E90}" type="presParOf" srcId="{8A7E8DC5-A476-4F1B-8A8B-1F7189C2F770}" destId="{DC0996F1-7010-4E0E-BA69-E9B48E96DB51}" srcOrd="3" destOrd="0" presId="urn:microsoft.com/office/officeart/2016/7/layout/BasicLinearProcessNumbered"/>
    <dgm:cxn modelId="{7E0DA0C5-3A0C-4F7C-BBEF-7AA522412402}" type="presParOf" srcId="{E5C1F9F1-6CAE-4A3A-9DAB-FCB45C95D516}" destId="{377D739B-8647-4BCB-9132-D0E67E232936}" srcOrd="3" destOrd="0" presId="urn:microsoft.com/office/officeart/2016/7/layout/BasicLinearProcessNumbered"/>
    <dgm:cxn modelId="{08E1E32F-C728-4DB2-8F00-79E9C2831E30}" type="presParOf" srcId="{E5C1F9F1-6CAE-4A3A-9DAB-FCB45C95D516}" destId="{45085E56-C98E-4C12-BFD7-5E3B875ED661}" srcOrd="4" destOrd="0" presId="urn:microsoft.com/office/officeart/2016/7/layout/BasicLinearProcessNumbered"/>
    <dgm:cxn modelId="{403D034F-B81D-4960-8EBD-6B6841A4834E}" type="presParOf" srcId="{45085E56-C98E-4C12-BFD7-5E3B875ED661}" destId="{A886678E-7BF8-41B5-B576-F380D2B4F0AF}" srcOrd="0" destOrd="0" presId="urn:microsoft.com/office/officeart/2016/7/layout/BasicLinearProcessNumbered"/>
    <dgm:cxn modelId="{348FDB94-EEDE-4AE3-8979-2A3DCE3F54DE}" type="presParOf" srcId="{45085E56-C98E-4C12-BFD7-5E3B875ED661}" destId="{94C6B804-3B72-47B5-AFE5-16D199A18CFD}" srcOrd="1" destOrd="0" presId="urn:microsoft.com/office/officeart/2016/7/layout/BasicLinearProcessNumbered"/>
    <dgm:cxn modelId="{10DC3040-9C0D-47D3-8643-69E7C273D1C6}" type="presParOf" srcId="{45085E56-C98E-4C12-BFD7-5E3B875ED661}" destId="{7A936BF6-ED80-409A-A601-F493290AB719}" srcOrd="2" destOrd="0" presId="urn:microsoft.com/office/officeart/2016/7/layout/BasicLinearProcessNumbered"/>
    <dgm:cxn modelId="{FCCF75A2-FAF3-45DB-80A0-715C1BCFC7D9}" type="presParOf" srcId="{45085E56-C98E-4C12-BFD7-5E3B875ED661}" destId="{A8736196-16A5-481D-BD32-30FB5DEB0560}" srcOrd="3" destOrd="0" presId="urn:microsoft.com/office/officeart/2016/7/layout/BasicLinearProcessNumbered"/>
    <dgm:cxn modelId="{723FF7B9-057C-49DC-A073-1355AD5DC601}" type="presParOf" srcId="{E5C1F9F1-6CAE-4A3A-9DAB-FCB45C95D516}" destId="{B902BAA6-ADEC-4D78-8E0D-25F79B0886E1}" srcOrd="5" destOrd="0" presId="urn:microsoft.com/office/officeart/2016/7/layout/BasicLinearProcessNumbered"/>
    <dgm:cxn modelId="{F6F4676E-10EE-44FB-806D-887D2F52D8B0}" type="presParOf" srcId="{E5C1F9F1-6CAE-4A3A-9DAB-FCB45C95D516}" destId="{A2B99695-AC4F-4B99-BE3F-60F9AAA1F6D9}" srcOrd="6" destOrd="0" presId="urn:microsoft.com/office/officeart/2016/7/layout/BasicLinearProcessNumbered"/>
    <dgm:cxn modelId="{A80DF159-8D28-4842-BC63-25A1D65AE4B6}" type="presParOf" srcId="{A2B99695-AC4F-4B99-BE3F-60F9AAA1F6D9}" destId="{FB7F32CB-8D8B-424C-8AF3-1297F34F9EE1}" srcOrd="0" destOrd="0" presId="urn:microsoft.com/office/officeart/2016/7/layout/BasicLinearProcessNumbered"/>
    <dgm:cxn modelId="{ADBEB7C5-59B2-4B4E-A9E2-6695D53AA0D1}" type="presParOf" srcId="{A2B99695-AC4F-4B99-BE3F-60F9AAA1F6D9}" destId="{3944C566-D6AA-476E-9A88-CD8D8BD531AF}" srcOrd="1" destOrd="0" presId="urn:microsoft.com/office/officeart/2016/7/layout/BasicLinearProcessNumbered"/>
    <dgm:cxn modelId="{2A3A77BF-61D6-470F-B313-3C0ACD7A842A}" type="presParOf" srcId="{A2B99695-AC4F-4B99-BE3F-60F9AAA1F6D9}" destId="{35374405-A99E-40AD-A1ED-A4934811BE23}" srcOrd="2" destOrd="0" presId="urn:microsoft.com/office/officeart/2016/7/layout/BasicLinearProcessNumbered"/>
    <dgm:cxn modelId="{8AE13C5B-3E6D-4E09-B6CE-27085655288F}" type="presParOf" srcId="{A2B99695-AC4F-4B99-BE3F-60F9AAA1F6D9}" destId="{5BEAA334-0EEB-4FEA-A8F4-3462AE2E983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C340B-447E-418B-B4D3-4E3F7892FE7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71E1718-A612-47E6-94C7-CDA7250D0C0A}">
      <dgm:prSet/>
      <dgm:spPr/>
      <dgm:t>
        <a:bodyPr/>
        <a:lstStyle/>
        <a:p>
          <a:r>
            <a:rPr lang="en-US"/>
            <a:t>Blunder: An error that arises during editing, coding, or data entry </a:t>
          </a:r>
        </a:p>
      </dgm:t>
    </dgm:pt>
    <dgm:pt modelId="{35EE9F4A-F5F8-45AE-9724-4B9D3329E731}" type="parTrans" cxnId="{165395D2-88EC-4D9B-BC48-EF6C5981D9C9}">
      <dgm:prSet/>
      <dgm:spPr/>
      <dgm:t>
        <a:bodyPr/>
        <a:lstStyle/>
        <a:p>
          <a:endParaRPr lang="en-US"/>
        </a:p>
      </dgm:t>
    </dgm:pt>
    <dgm:pt modelId="{DC9A6ACA-DE19-4A22-814D-7C33970C78E2}" type="sibTrans" cxnId="{165395D2-88EC-4D9B-BC48-EF6C5981D9C9}">
      <dgm:prSet/>
      <dgm:spPr/>
      <dgm:t>
        <a:bodyPr/>
        <a:lstStyle/>
        <a:p>
          <a:endParaRPr lang="en-US"/>
        </a:p>
      </dgm:t>
    </dgm:pt>
    <dgm:pt modelId="{BBBBA666-F562-413A-9E80-9317E33A1216}">
      <dgm:prSet/>
      <dgm:spPr/>
      <dgm:t>
        <a:bodyPr/>
        <a:lstStyle/>
        <a:p>
          <a:r>
            <a:rPr lang="en-US"/>
            <a:t>Blunders are usually due to researchers' carelessness</a:t>
          </a:r>
        </a:p>
      </dgm:t>
    </dgm:pt>
    <dgm:pt modelId="{D7DC6620-107B-4603-8D86-F5CE5ACE4F18}" type="parTrans" cxnId="{EDD8F4B1-B764-402B-8874-DF331A19F095}">
      <dgm:prSet/>
      <dgm:spPr/>
      <dgm:t>
        <a:bodyPr/>
        <a:lstStyle/>
        <a:p>
          <a:endParaRPr lang="en-US"/>
        </a:p>
      </dgm:t>
    </dgm:pt>
    <dgm:pt modelId="{ED16B5E0-715E-41C5-9295-416192122C6B}" type="sibTrans" cxnId="{EDD8F4B1-B764-402B-8874-DF331A19F095}">
      <dgm:prSet/>
      <dgm:spPr/>
      <dgm:t>
        <a:bodyPr/>
        <a:lstStyle/>
        <a:p>
          <a:endParaRPr lang="en-US"/>
        </a:p>
      </dgm:t>
    </dgm:pt>
    <dgm:pt modelId="{7EFA35DF-3A81-45D6-AC69-8B1FD0C89956}">
      <dgm:prSet/>
      <dgm:spPr/>
      <dgm:t>
        <a:bodyPr/>
        <a:lstStyle/>
        <a:p>
          <a:r>
            <a:rPr lang="en-US"/>
            <a:t>How to identify blunders: </a:t>
          </a:r>
        </a:p>
      </dgm:t>
    </dgm:pt>
    <dgm:pt modelId="{E626061C-B6D3-4975-BB90-AE0D50AE8413}" type="parTrans" cxnId="{33108503-9620-4239-846B-619645C0C140}">
      <dgm:prSet/>
      <dgm:spPr/>
      <dgm:t>
        <a:bodyPr/>
        <a:lstStyle/>
        <a:p>
          <a:endParaRPr lang="en-US"/>
        </a:p>
      </dgm:t>
    </dgm:pt>
    <dgm:pt modelId="{CB6E722F-7382-480C-B141-D5DC3006CECB}" type="sibTrans" cxnId="{33108503-9620-4239-846B-619645C0C140}">
      <dgm:prSet/>
      <dgm:spPr/>
      <dgm:t>
        <a:bodyPr/>
        <a:lstStyle/>
        <a:p>
          <a:endParaRPr lang="en-US"/>
        </a:p>
      </dgm:t>
    </dgm:pt>
    <dgm:pt modelId="{67B7F7DA-2C18-40AF-BD7A-533F0FCD1905}">
      <dgm:prSet/>
      <dgm:spPr/>
      <dgm:t>
        <a:bodyPr/>
        <a:lstStyle/>
        <a:p>
          <a:r>
            <a:rPr lang="en-US"/>
            <a:t>Run frequency analysis on all variables </a:t>
          </a:r>
        </a:p>
      </dgm:t>
    </dgm:pt>
    <dgm:pt modelId="{6680E7D1-4CA0-462F-81D2-F1F99F4EC90E}" type="parTrans" cxnId="{71CA5F6C-1329-4DBB-8EF8-509644228F83}">
      <dgm:prSet/>
      <dgm:spPr/>
      <dgm:t>
        <a:bodyPr/>
        <a:lstStyle/>
        <a:p>
          <a:endParaRPr lang="en-US"/>
        </a:p>
      </dgm:t>
    </dgm:pt>
    <dgm:pt modelId="{F7CCE40D-4CA5-4146-BB83-FCBB2D9666D0}" type="sibTrans" cxnId="{71CA5F6C-1329-4DBB-8EF8-509644228F83}">
      <dgm:prSet/>
      <dgm:spPr/>
      <dgm:t>
        <a:bodyPr/>
        <a:lstStyle/>
        <a:p>
          <a:endParaRPr lang="en-US"/>
        </a:p>
      </dgm:t>
    </dgm:pt>
    <dgm:pt modelId="{EB9D6F43-B529-458D-8C2D-C8E266C958E2}">
      <dgm:prSet/>
      <dgm:spPr/>
      <dgm:t>
        <a:bodyPr/>
        <a:lstStyle/>
        <a:p>
          <a:r>
            <a:rPr lang="en-US"/>
            <a:t>Check a sample of questionnaires against the data file </a:t>
          </a:r>
        </a:p>
      </dgm:t>
    </dgm:pt>
    <dgm:pt modelId="{4D64013F-FE70-41BF-AA2D-6B3EAE673B6E}" type="parTrans" cxnId="{C9A6FA7D-6172-4873-89B8-E96523878D3C}">
      <dgm:prSet/>
      <dgm:spPr/>
      <dgm:t>
        <a:bodyPr/>
        <a:lstStyle/>
        <a:p>
          <a:endParaRPr lang="en-US"/>
        </a:p>
      </dgm:t>
    </dgm:pt>
    <dgm:pt modelId="{2DCF2C11-E109-47B6-891F-634F1C35220A}" type="sibTrans" cxnId="{C9A6FA7D-6172-4873-89B8-E96523878D3C}">
      <dgm:prSet/>
      <dgm:spPr/>
      <dgm:t>
        <a:bodyPr/>
        <a:lstStyle/>
        <a:p>
          <a:endParaRPr lang="en-US"/>
        </a:p>
      </dgm:t>
    </dgm:pt>
    <dgm:pt modelId="{23603B00-77B0-403F-8C3B-62C0AD0EB4B5}">
      <dgm:prSet/>
      <dgm:spPr/>
      <dgm:t>
        <a:bodyPr/>
        <a:lstStyle/>
        <a:p>
          <a:r>
            <a:rPr lang="en-US"/>
            <a:t>Double-entry of data (preferred) </a:t>
          </a:r>
        </a:p>
      </dgm:t>
    </dgm:pt>
    <dgm:pt modelId="{22C24393-46BB-4B53-9CB5-482B652C0B51}" type="parTrans" cxnId="{2391250F-40E6-43AE-BF74-2318B06C431B}">
      <dgm:prSet/>
      <dgm:spPr/>
      <dgm:t>
        <a:bodyPr/>
        <a:lstStyle/>
        <a:p>
          <a:endParaRPr lang="en-US"/>
        </a:p>
      </dgm:t>
    </dgm:pt>
    <dgm:pt modelId="{71084992-626D-455E-98A5-9341101B802A}" type="sibTrans" cxnId="{2391250F-40E6-43AE-BF74-2318B06C431B}">
      <dgm:prSet/>
      <dgm:spPr/>
      <dgm:t>
        <a:bodyPr/>
        <a:lstStyle/>
        <a:p>
          <a:endParaRPr lang="en-US"/>
        </a:p>
      </dgm:t>
    </dgm:pt>
    <dgm:pt modelId="{D3D2CCC9-B233-4380-91D3-F718FDEE2E4B}" type="pres">
      <dgm:prSet presAssocID="{D27C340B-447E-418B-B4D3-4E3F7892FE79}" presName="linear" presStyleCnt="0">
        <dgm:presLayoutVars>
          <dgm:dir/>
          <dgm:animLvl val="lvl"/>
          <dgm:resizeHandles val="exact"/>
        </dgm:presLayoutVars>
      </dgm:prSet>
      <dgm:spPr/>
    </dgm:pt>
    <dgm:pt modelId="{626D94E2-832E-42C4-A0FF-86A33C32C4B3}" type="pres">
      <dgm:prSet presAssocID="{771E1718-A612-47E6-94C7-CDA7250D0C0A}" presName="parentLin" presStyleCnt="0"/>
      <dgm:spPr/>
    </dgm:pt>
    <dgm:pt modelId="{0642A381-5761-411F-B136-98551952813A}" type="pres">
      <dgm:prSet presAssocID="{771E1718-A612-47E6-94C7-CDA7250D0C0A}" presName="parentLeftMargin" presStyleLbl="node1" presStyleIdx="0" presStyleCnt="2"/>
      <dgm:spPr/>
    </dgm:pt>
    <dgm:pt modelId="{6A27D601-20FC-47AA-9E7C-ACC2D07034B2}" type="pres">
      <dgm:prSet presAssocID="{771E1718-A612-47E6-94C7-CDA7250D0C0A}" presName="parentText" presStyleLbl="node1" presStyleIdx="0" presStyleCnt="2">
        <dgm:presLayoutVars>
          <dgm:chMax val="0"/>
          <dgm:bulletEnabled val="1"/>
        </dgm:presLayoutVars>
      </dgm:prSet>
      <dgm:spPr/>
    </dgm:pt>
    <dgm:pt modelId="{F0494053-3453-4D96-90B6-0351A7495B4F}" type="pres">
      <dgm:prSet presAssocID="{771E1718-A612-47E6-94C7-CDA7250D0C0A}" presName="negativeSpace" presStyleCnt="0"/>
      <dgm:spPr/>
    </dgm:pt>
    <dgm:pt modelId="{89CE27AF-AD16-4A04-B895-19571226E338}" type="pres">
      <dgm:prSet presAssocID="{771E1718-A612-47E6-94C7-CDA7250D0C0A}" presName="childText" presStyleLbl="conFgAcc1" presStyleIdx="0" presStyleCnt="2">
        <dgm:presLayoutVars>
          <dgm:bulletEnabled val="1"/>
        </dgm:presLayoutVars>
      </dgm:prSet>
      <dgm:spPr/>
    </dgm:pt>
    <dgm:pt modelId="{11ADC8A0-8693-4FBC-84BB-813BD024DD11}" type="pres">
      <dgm:prSet presAssocID="{DC9A6ACA-DE19-4A22-814D-7C33970C78E2}" presName="spaceBetweenRectangles" presStyleCnt="0"/>
      <dgm:spPr/>
    </dgm:pt>
    <dgm:pt modelId="{9C47CB5A-B79B-42E6-AB96-30689247C8CA}" type="pres">
      <dgm:prSet presAssocID="{7EFA35DF-3A81-45D6-AC69-8B1FD0C89956}" presName="parentLin" presStyleCnt="0"/>
      <dgm:spPr/>
    </dgm:pt>
    <dgm:pt modelId="{5B747ADF-D5D5-4467-B4B1-02F653ED56C4}" type="pres">
      <dgm:prSet presAssocID="{7EFA35DF-3A81-45D6-AC69-8B1FD0C89956}" presName="parentLeftMargin" presStyleLbl="node1" presStyleIdx="0" presStyleCnt="2"/>
      <dgm:spPr/>
    </dgm:pt>
    <dgm:pt modelId="{64CF9E8C-CD68-4D66-BE25-8F59EB83585E}" type="pres">
      <dgm:prSet presAssocID="{7EFA35DF-3A81-45D6-AC69-8B1FD0C89956}" presName="parentText" presStyleLbl="node1" presStyleIdx="1" presStyleCnt="2">
        <dgm:presLayoutVars>
          <dgm:chMax val="0"/>
          <dgm:bulletEnabled val="1"/>
        </dgm:presLayoutVars>
      </dgm:prSet>
      <dgm:spPr/>
    </dgm:pt>
    <dgm:pt modelId="{C58AB3CC-C690-41D2-944F-70AD37AC5764}" type="pres">
      <dgm:prSet presAssocID="{7EFA35DF-3A81-45D6-AC69-8B1FD0C89956}" presName="negativeSpace" presStyleCnt="0"/>
      <dgm:spPr/>
    </dgm:pt>
    <dgm:pt modelId="{DDD58C04-33AC-49F0-9AD1-625327DDEF06}" type="pres">
      <dgm:prSet presAssocID="{7EFA35DF-3A81-45D6-AC69-8B1FD0C89956}" presName="childText" presStyleLbl="conFgAcc1" presStyleIdx="1" presStyleCnt="2">
        <dgm:presLayoutVars>
          <dgm:bulletEnabled val="1"/>
        </dgm:presLayoutVars>
      </dgm:prSet>
      <dgm:spPr/>
    </dgm:pt>
  </dgm:ptLst>
  <dgm:cxnLst>
    <dgm:cxn modelId="{33108503-9620-4239-846B-619645C0C140}" srcId="{D27C340B-447E-418B-B4D3-4E3F7892FE79}" destId="{7EFA35DF-3A81-45D6-AC69-8B1FD0C89956}" srcOrd="1" destOrd="0" parTransId="{E626061C-B6D3-4975-BB90-AE0D50AE8413}" sibTransId="{CB6E722F-7382-480C-B141-D5DC3006CECB}"/>
    <dgm:cxn modelId="{26A23804-F682-49DE-AB41-0AAB9DF73BF7}" type="presOf" srcId="{771E1718-A612-47E6-94C7-CDA7250D0C0A}" destId="{0642A381-5761-411F-B136-98551952813A}" srcOrd="0" destOrd="0" presId="urn:microsoft.com/office/officeart/2005/8/layout/list1"/>
    <dgm:cxn modelId="{2391250F-40E6-43AE-BF74-2318B06C431B}" srcId="{7EFA35DF-3A81-45D6-AC69-8B1FD0C89956}" destId="{23603B00-77B0-403F-8C3B-62C0AD0EB4B5}" srcOrd="2" destOrd="0" parTransId="{22C24393-46BB-4B53-9CB5-482B652C0B51}" sibTransId="{71084992-626D-455E-98A5-9341101B802A}"/>
    <dgm:cxn modelId="{4A21742D-ABFB-426A-922B-BC1FC21A9885}" type="presOf" srcId="{BBBBA666-F562-413A-9E80-9317E33A1216}" destId="{89CE27AF-AD16-4A04-B895-19571226E338}" srcOrd="0" destOrd="0" presId="urn:microsoft.com/office/officeart/2005/8/layout/list1"/>
    <dgm:cxn modelId="{1055EC63-536C-4E76-A218-E1FB775409D2}" type="presOf" srcId="{7EFA35DF-3A81-45D6-AC69-8B1FD0C89956}" destId="{64CF9E8C-CD68-4D66-BE25-8F59EB83585E}" srcOrd="1" destOrd="0" presId="urn:microsoft.com/office/officeart/2005/8/layout/list1"/>
    <dgm:cxn modelId="{8F8CC745-176E-4110-91E7-967DB47F6FCC}" type="presOf" srcId="{67B7F7DA-2C18-40AF-BD7A-533F0FCD1905}" destId="{DDD58C04-33AC-49F0-9AD1-625327DDEF06}" srcOrd="0" destOrd="0" presId="urn:microsoft.com/office/officeart/2005/8/layout/list1"/>
    <dgm:cxn modelId="{C84FDE4B-91F7-475D-B948-B9B5CEF7F797}" type="presOf" srcId="{7EFA35DF-3A81-45D6-AC69-8B1FD0C89956}" destId="{5B747ADF-D5D5-4467-B4B1-02F653ED56C4}" srcOrd="0" destOrd="0" presId="urn:microsoft.com/office/officeart/2005/8/layout/list1"/>
    <dgm:cxn modelId="{71CA5F6C-1329-4DBB-8EF8-509644228F83}" srcId="{7EFA35DF-3A81-45D6-AC69-8B1FD0C89956}" destId="{67B7F7DA-2C18-40AF-BD7A-533F0FCD1905}" srcOrd="0" destOrd="0" parTransId="{6680E7D1-4CA0-462F-81D2-F1F99F4EC90E}" sibTransId="{F7CCE40D-4CA5-4146-BB83-FCBB2D9666D0}"/>
    <dgm:cxn modelId="{92EFD971-9D4E-434F-8BCF-5839BD14EE95}" type="presOf" srcId="{23603B00-77B0-403F-8C3B-62C0AD0EB4B5}" destId="{DDD58C04-33AC-49F0-9AD1-625327DDEF06}" srcOrd="0" destOrd="2" presId="urn:microsoft.com/office/officeart/2005/8/layout/list1"/>
    <dgm:cxn modelId="{C9A6FA7D-6172-4873-89B8-E96523878D3C}" srcId="{7EFA35DF-3A81-45D6-AC69-8B1FD0C89956}" destId="{EB9D6F43-B529-458D-8C2D-C8E266C958E2}" srcOrd="1" destOrd="0" parTransId="{4D64013F-FE70-41BF-AA2D-6B3EAE673B6E}" sibTransId="{2DCF2C11-E109-47B6-891F-634F1C35220A}"/>
    <dgm:cxn modelId="{B16DCF7F-86AB-4F54-9A76-F33B5DCEDFC2}" type="presOf" srcId="{EB9D6F43-B529-458D-8C2D-C8E266C958E2}" destId="{DDD58C04-33AC-49F0-9AD1-625327DDEF06}" srcOrd="0" destOrd="1" presId="urn:microsoft.com/office/officeart/2005/8/layout/list1"/>
    <dgm:cxn modelId="{A4B44588-CAB3-4A97-B678-5378F0597A39}" type="presOf" srcId="{771E1718-A612-47E6-94C7-CDA7250D0C0A}" destId="{6A27D601-20FC-47AA-9E7C-ACC2D07034B2}" srcOrd="1" destOrd="0" presId="urn:microsoft.com/office/officeart/2005/8/layout/list1"/>
    <dgm:cxn modelId="{35807D9E-BDB6-4A3E-9E42-0A486A7D9B8D}" type="presOf" srcId="{D27C340B-447E-418B-B4D3-4E3F7892FE79}" destId="{D3D2CCC9-B233-4380-91D3-F718FDEE2E4B}" srcOrd="0" destOrd="0" presId="urn:microsoft.com/office/officeart/2005/8/layout/list1"/>
    <dgm:cxn modelId="{EDD8F4B1-B764-402B-8874-DF331A19F095}" srcId="{771E1718-A612-47E6-94C7-CDA7250D0C0A}" destId="{BBBBA666-F562-413A-9E80-9317E33A1216}" srcOrd="0" destOrd="0" parTransId="{D7DC6620-107B-4603-8D86-F5CE5ACE4F18}" sibTransId="{ED16B5E0-715E-41C5-9295-416192122C6B}"/>
    <dgm:cxn modelId="{165395D2-88EC-4D9B-BC48-EF6C5981D9C9}" srcId="{D27C340B-447E-418B-B4D3-4E3F7892FE79}" destId="{771E1718-A612-47E6-94C7-CDA7250D0C0A}" srcOrd="0" destOrd="0" parTransId="{35EE9F4A-F5F8-45AE-9724-4B9D3329E731}" sibTransId="{DC9A6ACA-DE19-4A22-814D-7C33970C78E2}"/>
    <dgm:cxn modelId="{A0751CBD-EB07-4538-B26F-9821B58A1F3C}" type="presParOf" srcId="{D3D2CCC9-B233-4380-91D3-F718FDEE2E4B}" destId="{626D94E2-832E-42C4-A0FF-86A33C32C4B3}" srcOrd="0" destOrd="0" presId="urn:microsoft.com/office/officeart/2005/8/layout/list1"/>
    <dgm:cxn modelId="{688B3F32-9A4A-4594-A615-F75AD8F3AC93}" type="presParOf" srcId="{626D94E2-832E-42C4-A0FF-86A33C32C4B3}" destId="{0642A381-5761-411F-B136-98551952813A}" srcOrd="0" destOrd="0" presId="urn:microsoft.com/office/officeart/2005/8/layout/list1"/>
    <dgm:cxn modelId="{CCFCC53A-827A-4D30-ADA1-934A6D881243}" type="presParOf" srcId="{626D94E2-832E-42C4-A0FF-86A33C32C4B3}" destId="{6A27D601-20FC-47AA-9E7C-ACC2D07034B2}" srcOrd="1" destOrd="0" presId="urn:microsoft.com/office/officeart/2005/8/layout/list1"/>
    <dgm:cxn modelId="{470A35C3-9B36-40AB-9263-098A5C923892}" type="presParOf" srcId="{D3D2CCC9-B233-4380-91D3-F718FDEE2E4B}" destId="{F0494053-3453-4D96-90B6-0351A7495B4F}" srcOrd="1" destOrd="0" presId="urn:microsoft.com/office/officeart/2005/8/layout/list1"/>
    <dgm:cxn modelId="{0302DEC6-E21F-43EE-A2AB-BA3DBA03FBFA}" type="presParOf" srcId="{D3D2CCC9-B233-4380-91D3-F718FDEE2E4B}" destId="{89CE27AF-AD16-4A04-B895-19571226E338}" srcOrd="2" destOrd="0" presId="urn:microsoft.com/office/officeart/2005/8/layout/list1"/>
    <dgm:cxn modelId="{B658BC2B-7B7F-4B7F-A5BB-3F17061433C2}" type="presParOf" srcId="{D3D2CCC9-B233-4380-91D3-F718FDEE2E4B}" destId="{11ADC8A0-8693-4FBC-84BB-813BD024DD11}" srcOrd="3" destOrd="0" presId="urn:microsoft.com/office/officeart/2005/8/layout/list1"/>
    <dgm:cxn modelId="{EE7E5B45-81A2-44FC-807D-A24A1036F41C}" type="presParOf" srcId="{D3D2CCC9-B233-4380-91D3-F718FDEE2E4B}" destId="{9C47CB5A-B79B-42E6-AB96-30689247C8CA}" srcOrd="4" destOrd="0" presId="urn:microsoft.com/office/officeart/2005/8/layout/list1"/>
    <dgm:cxn modelId="{DA2D8ED0-A7F5-4241-970A-70249961C1DC}" type="presParOf" srcId="{9C47CB5A-B79B-42E6-AB96-30689247C8CA}" destId="{5B747ADF-D5D5-4467-B4B1-02F653ED56C4}" srcOrd="0" destOrd="0" presId="urn:microsoft.com/office/officeart/2005/8/layout/list1"/>
    <dgm:cxn modelId="{14439884-B263-43FF-AE8D-58107C5BFAC7}" type="presParOf" srcId="{9C47CB5A-B79B-42E6-AB96-30689247C8CA}" destId="{64CF9E8C-CD68-4D66-BE25-8F59EB83585E}" srcOrd="1" destOrd="0" presId="urn:microsoft.com/office/officeart/2005/8/layout/list1"/>
    <dgm:cxn modelId="{8AE1BF2B-A446-408C-A2AD-67551F89A03C}" type="presParOf" srcId="{D3D2CCC9-B233-4380-91D3-F718FDEE2E4B}" destId="{C58AB3CC-C690-41D2-944F-70AD37AC5764}" srcOrd="5" destOrd="0" presId="urn:microsoft.com/office/officeart/2005/8/layout/list1"/>
    <dgm:cxn modelId="{A61F7D16-C4E6-49B6-8DF6-B2D471D96907}" type="presParOf" srcId="{D3D2CCC9-B233-4380-91D3-F718FDEE2E4B}" destId="{DDD58C04-33AC-49F0-9AD1-625327DDEF0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666FDF-758A-46E3-9787-0043BC6E1B2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CD87CC3C-4619-49D6-9DF9-9AB6AB433814}">
      <dgm:prSet/>
      <dgm:spPr/>
      <dgm:t>
        <a:bodyPr/>
        <a:lstStyle/>
        <a:p>
          <a:r>
            <a:rPr lang="en-US"/>
            <a:t>Eliminate the case with the missing item(s) from all further analyses </a:t>
          </a:r>
        </a:p>
      </dgm:t>
    </dgm:pt>
    <dgm:pt modelId="{CD3829B5-2A33-4F27-B71D-0AC5E671244B}" type="parTrans" cxnId="{28A9A046-6588-4544-8C8A-CC68F8CD1DF8}">
      <dgm:prSet/>
      <dgm:spPr/>
      <dgm:t>
        <a:bodyPr/>
        <a:lstStyle/>
        <a:p>
          <a:endParaRPr lang="en-US"/>
        </a:p>
      </dgm:t>
    </dgm:pt>
    <dgm:pt modelId="{A77813D8-7AE4-479D-95CA-AB2356870CBF}" type="sibTrans" cxnId="{28A9A046-6588-4544-8C8A-CC68F8CD1DF8}">
      <dgm:prSet phldrT="1" phldr="0"/>
      <dgm:spPr/>
      <dgm:t>
        <a:bodyPr/>
        <a:lstStyle/>
        <a:p>
          <a:r>
            <a:rPr lang="en-US"/>
            <a:t>1</a:t>
          </a:r>
        </a:p>
      </dgm:t>
    </dgm:pt>
    <dgm:pt modelId="{8FF722B5-AD50-4F91-A18F-4D842282D6F0}">
      <dgm:prSet/>
      <dgm:spPr/>
      <dgm:t>
        <a:bodyPr/>
        <a:lstStyle/>
        <a:p>
          <a:r>
            <a:rPr lang="en-US"/>
            <a:t>Substitute values for the missing items </a:t>
          </a:r>
        </a:p>
      </dgm:t>
    </dgm:pt>
    <dgm:pt modelId="{ED91CC1A-04D1-47EE-9F3C-1E37E311F3A7}" type="parTrans" cxnId="{A40471A6-9080-4C7D-A447-9E45B6EEB675}">
      <dgm:prSet/>
      <dgm:spPr/>
      <dgm:t>
        <a:bodyPr/>
        <a:lstStyle/>
        <a:p>
          <a:endParaRPr lang="en-US"/>
        </a:p>
      </dgm:t>
    </dgm:pt>
    <dgm:pt modelId="{4B758CCB-C075-489F-A24F-25C740BB7E98}" type="sibTrans" cxnId="{A40471A6-9080-4C7D-A447-9E45B6EEB675}">
      <dgm:prSet phldrT="2" phldr="0"/>
      <dgm:spPr/>
      <dgm:t>
        <a:bodyPr/>
        <a:lstStyle/>
        <a:p>
          <a:r>
            <a:rPr lang="en-US"/>
            <a:t>2</a:t>
          </a:r>
        </a:p>
      </dgm:t>
    </dgm:pt>
    <dgm:pt modelId="{4932D3A7-7DA6-45FE-AC4D-2CF8232EB5F6}">
      <dgm:prSet/>
      <dgm:spPr/>
      <dgm:t>
        <a:bodyPr/>
        <a:lstStyle/>
        <a:p>
          <a:r>
            <a:rPr lang="en-US"/>
            <a:t>Contact the respondent again </a:t>
          </a:r>
        </a:p>
      </dgm:t>
    </dgm:pt>
    <dgm:pt modelId="{8644B0B8-4337-4E04-A34E-849EAC74332B}" type="parTrans" cxnId="{D9CA2DD0-227F-4979-955B-590D5BFC7FC7}">
      <dgm:prSet/>
      <dgm:spPr/>
      <dgm:t>
        <a:bodyPr/>
        <a:lstStyle/>
        <a:p>
          <a:endParaRPr lang="en-US"/>
        </a:p>
      </dgm:t>
    </dgm:pt>
    <dgm:pt modelId="{213A34BA-D329-4450-AE19-20CE11B24312}" type="sibTrans" cxnId="{D9CA2DD0-227F-4979-955B-590D5BFC7FC7}">
      <dgm:prSet phldrT="3" phldr="0"/>
      <dgm:spPr/>
      <dgm:t>
        <a:bodyPr/>
        <a:lstStyle/>
        <a:p>
          <a:r>
            <a:rPr lang="en-US"/>
            <a:t>3</a:t>
          </a:r>
        </a:p>
      </dgm:t>
    </dgm:pt>
    <dgm:pt modelId="{01E3EC4B-CDDC-46A3-9A40-A6257DA00765}" type="pres">
      <dgm:prSet presAssocID="{19666FDF-758A-46E3-9787-0043BC6E1B26}" presName="Name0" presStyleCnt="0">
        <dgm:presLayoutVars>
          <dgm:animLvl val="lvl"/>
          <dgm:resizeHandles val="exact"/>
        </dgm:presLayoutVars>
      </dgm:prSet>
      <dgm:spPr/>
    </dgm:pt>
    <dgm:pt modelId="{8329F9F8-838C-4D5D-A464-3B2B940F7206}" type="pres">
      <dgm:prSet presAssocID="{CD87CC3C-4619-49D6-9DF9-9AB6AB433814}" presName="compositeNode" presStyleCnt="0">
        <dgm:presLayoutVars>
          <dgm:bulletEnabled val="1"/>
        </dgm:presLayoutVars>
      </dgm:prSet>
      <dgm:spPr/>
    </dgm:pt>
    <dgm:pt modelId="{04B8DA58-8B6B-4990-BFCE-D20ADBCE626E}" type="pres">
      <dgm:prSet presAssocID="{CD87CC3C-4619-49D6-9DF9-9AB6AB433814}" presName="bgRect" presStyleLbl="bgAccFollowNode1" presStyleIdx="0" presStyleCnt="3"/>
      <dgm:spPr/>
    </dgm:pt>
    <dgm:pt modelId="{A25B8DC0-F045-476C-9821-77A91F90B3F8}" type="pres">
      <dgm:prSet presAssocID="{A77813D8-7AE4-479D-95CA-AB2356870CBF}" presName="sibTransNodeCircle" presStyleLbl="alignNode1" presStyleIdx="0" presStyleCnt="6">
        <dgm:presLayoutVars>
          <dgm:chMax val="0"/>
          <dgm:bulletEnabled/>
        </dgm:presLayoutVars>
      </dgm:prSet>
      <dgm:spPr/>
    </dgm:pt>
    <dgm:pt modelId="{911EC8F4-4863-43EA-B091-F8D08E35A09D}" type="pres">
      <dgm:prSet presAssocID="{CD87CC3C-4619-49D6-9DF9-9AB6AB433814}" presName="bottomLine" presStyleLbl="alignNode1" presStyleIdx="1" presStyleCnt="6">
        <dgm:presLayoutVars/>
      </dgm:prSet>
      <dgm:spPr/>
    </dgm:pt>
    <dgm:pt modelId="{F94B1EC7-6684-4112-833E-97FE52AB30D8}" type="pres">
      <dgm:prSet presAssocID="{CD87CC3C-4619-49D6-9DF9-9AB6AB433814}" presName="nodeText" presStyleLbl="bgAccFollowNode1" presStyleIdx="0" presStyleCnt="3">
        <dgm:presLayoutVars>
          <dgm:bulletEnabled val="1"/>
        </dgm:presLayoutVars>
      </dgm:prSet>
      <dgm:spPr/>
    </dgm:pt>
    <dgm:pt modelId="{75175B37-22A8-43C2-BC03-10A79749EDFD}" type="pres">
      <dgm:prSet presAssocID="{A77813D8-7AE4-479D-95CA-AB2356870CBF}" presName="sibTrans" presStyleCnt="0"/>
      <dgm:spPr/>
    </dgm:pt>
    <dgm:pt modelId="{46D688D1-3A1A-4177-AB2E-F13595C20C61}" type="pres">
      <dgm:prSet presAssocID="{8FF722B5-AD50-4F91-A18F-4D842282D6F0}" presName="compositeNode" presStyleCnt="0">
        <dgm:presLayoutVars>
          <dgm:bulletEnabled val="1"/>
        </dgm:presLayoutVars>
      </dgm:prSet>
      <dgm:spPr/>
    </dgm:pt>
    <dgm:pt modelId="{C8ECC2F6-3EA7-490A-8DE4-CF0BC9B2F997}" type="pres">
      <dgm:prSet presAssocID="{8FF722B5-AD50-4F91-A18F-4D842282D6F0}" presName="bgRect" presStyleLbl="bgAccFollowNode1" presStyleIdx="1" presStyleCnt="3"/>
      <dgm:spPr/>
    </dgm:pt>
    <dgm:pt modelId="{F9D58EF7-7FFB-40F1-B7F4-81DF23D228DA}" type="pres">
      <dgm:prSet presAssocID="{4B758CCB-C075-489F-A24F-25C740BB7E98}" presName="sibTransNodeCircle" presStyleLbl="alignNode1" presStyleIdx="2" presStyleCnt="6">
        <dgm:presLayoutVars>
          <dgm:chMax val="0"/>
          <dgm:bulletEnabled/>
        </dgm:presLayoutVars>
      </dgm:prSet>
      <dgm:spPr/>
    </dgm:pt>
    <dgm:pt modelId="{6A240A71-F04A-412E-8032-57A4281C6331}" type="pres">
      <dgm:prSet presAssocID="{8FF722B5-AD50-4F91-A18F-4D842282D6F0}" presName="bottomLine" presStyleLbl="alignNode1" presStyleIdx="3" presStyleCnt="6">
        <dgm:presLayoutVars/>
      </dgm:prSet>
      <dgm:spPr/>
    </dgm:pt>
    <dgm:pt modelId="{E06E4932-EAEB-4B20-84C1-9B3F053ADF0E}" type="pres">
      <dgm:prSet presAssocID="{8FF722B5-AD50-4F91-A18F-4D842282D6F0}" presName="nodeText" presStyleLbl="bgAccFollowNode1" presStyleIdx="1" presStyleCnt="3">
        <dgm:presLayoutVars>
          <dgm:bulletEnabled val="1"/>
        </dgm:presLayoutVars>
      </dgm:prSet>
      <dgm:spPr/>
    </dgm:pt>
    <dgm:pt modelId="{E7C63795-C86C-45B9-AD17-DD60B3872C45}" type="pres">
      <dgm:prSet presAssocID="{4B758CCB-C075-489F-A24F-25C740BB7E98}" presName="sibTrans" presStyleCnt="0"/>
      <dgm:spPr/>
    </dgm:pt>
    <dgm:pt modelId="{2DB57569-D80C-4CCD-AAB2-B826F1AC8103}" type="pres">
      <dgm:prSet presAssocID="{4932D3A7-7DA6-45FE-AC4D-2CF8232EB5F6}" presName="compositeNode" presStyleCnt="0">
        <dgm:presLayoutVars>
          <dgm:bulletEnabled val="1"/>
        </dgm:presLayoutVars>
      </dgm:prSet>
      <dgm:spPr/>
    </dgm:pt>
    <dgm:pt modelId="{B04FC888-8F26-47A8-9E3C-2BFF03F9B659}" type="pres">
      <dgm:prSet presAssocID="{4932D3A7-7DA6-45FE-AC4D-2CF8232EB5F6}" presName="bgRect" presStyleLbl="bgAccFollowNode1" presStyleIdx="2" presStyleCnt="3"/>
      <dgm:spPr/>
    </dgm:pt>
    <dgm:pt modelId="{3E9584B3-22B1-4B2B-85D2-79403EF58E31}" type="pres">
      <dgm:prSet presAssocID="{213A34BA-D329-4450-AE19-20CE11B24312}" presName="sibTransNodeCircle" presStyleLbl="alignNode1" presStyleIdx="4" presStyleCnt="6">
        <dgm:presLayoutVars>
          <dgm:chMax val="0"/>
          <dgm:bulletEnabled/>
        </dgm:presLayoutVars>
      </dgm:prSet>
      <dgm:spPr/>
    </dgm:pt>
    <dgm:pt modelId="{DAE71EB1-E800-4DE0-9094-2AF09DCE92AD}" type="pres">
      <dgm:prSet presAssocID="{4932D3A7-7DA6-45FE-AC4D-2CF8232EB5F6}" presName="bottomLine" presStyleLbl="alignNode1" presStyleIdx="5" presStyleCnt="6">
        <dgm:presLayoutVars/>
      </dgm:prSet>
      <dgm:spPr/>
    </dgm:pt>
    <dgm:pt modelId="{5DB60B53-95E1-45E8-A56E-DF97F42472EB}" type="pres">
      <dgm:prSet presAssocID="{4932D3A7-7DA6-45FE-AC4D-2CF8232EB5F6}" presName="nodeText" presStyleLbl="bgAccFollowNode1" presStyleIdx="2" presStyleCnt="3">
        <dgm:presLayoutVars>
          <dgm:bulletEnabled val="1"/>
        </dgm:presLayoutVars>
      </dgm:prSet>
      <dgm:spPr/>
    </dgm:pt>
  </dgm:ptLst>
  <dgm:cxnLst>
    <dgm:cxn modelId="{958F9604-664D-4477-A1C9-11A7ADC5D4BA}" type="presOf" srcId="{8FF722B5-AD50-4F91-A18F-4D842282D6F0}" destId="{E06E4932-EAEB-4B20-84C1-9B3F053ADF0E}" srcOrd="1" destOrd="0" presId="urn:microsoft.com/office/officeart/2016/7/layout/BasicLinearProcessNumbered"/>
    <dgm:cxn modelId="{90FB6E16-A8EF-42ED-A333-EF68E74C8718}" type="presOf" srcId="{4932D3A7-7DA6-45FE-AC4D-2CF8232EB5F6}" destId="{5DB60B53-95E1-45E8-A56E-DF97F42472EB}" srcOrd="1" destOrd="0" presId="urn:microsoft.com/office/officeart/2016/7/layout/BasicLinearProcessNumbered"/>
    <dgm:cxn modelId="{7AA81728-3F52-4839-8E56-7C73CF608DBC}" type="presOf" srcId="{CD87CC3C-4619-49D6-9DF9-9AB6AB433814}" destId="{F94B1EC7-6684-4112-833E-97FE52AB30D8}" srcOrd="1" destOrd="0" presId="urn:microsoft.com/office/officeart/2016/7/layout/BasicLinearProcessNumbered"/>
    <dgm:cxn modelId="{B46AFB32-30FA-433A-AA91-18800102410A}" type="presOf" srcId="{213A34BA-D329-4450-AE19-20CE11B24312}" destId="{3E9584B3-22B1-4B2B-85D2-79403EF58E31}" srcOrd="0" destOrd="0" presId="urn:microsoft.com/office/officeart/2016/7/layout/BasicLinearProcessNumbered"/>
    <dgm:cxn modelId="{28A9A046-6588-4544-8C8A-CC68F8CD1DF8}" srcId="{19666FDF-758A-46E3-9787-0043BC6E1B26}" destId="{CD87CC3C-4619-49D6-9DF9-9AB6AB433814}" srcOrd="0" destOrd="0" parTransId="{CD3829B5-2A33-4F27-B71D-0AC5E671244B}" sibTransId="{A77813D8-7AE4-479D-95CA-AB2356870CBF}"/>
    <dgm:cxn modelId="{D6486A71-4D90-46CF-A22E-4C0566DAB543}" type="presOf" srcId="{A77813D8-7AE4-479D-95CA-AB2356870CBF}" destId="{A25B8DC0-F045-476C-9821-77A91F90B3F8}" srcOrd="0" destOrd="0" presId="urn:microsoft.com/office/officeart/2016/7/layout/BasicLinearProcessNumbered"/>
    <dgm:cxn modelId="{7EA92081-B02C-44F3-B710-5E5024299E99}" type="presOf" srcId="{CD87CC3C-4619-49D6-9DF9-9AB6AB433814}" destId="{04B8DA58-8B6B-4990-BFCE-D20ADBCE626E}" srcOrd="0" destOrd="0" presId="urn:microsoft.com/office/officeart/2016/7/layout/BasicLinearProcessNumbered"/>
    <dgm:cxn modelId="{12F06398-EB01-435B-9942-83E26D77E0BC}" type="presOf" srcId="{4932D3A7-7DA6-45FE-AC4D-2CF8232EB5F6}" destId="{B04FC888-8F26-47A8-9E3C-2BFF03F9B659}" srcOrd="0" destOrd="0" presId="urn:microsoft.com/office/officeart/2016/7/layout/BasicLinearProcessNumbered"/>
    <dgm:cxn modelId="{A40471A6-9080-4C7D-A447-9E45B6EEB675}" srcId="{19666FDF-758A-46E3-9787-0043BC6E1B26}" destId="{8FF722B5-AD50-4F91-A18F-4D842282D6F0}" srcOrd="1" destOrd="0" parTransId="{ED91CC1A-04D1-47EE-9F3C-1E37E311F3A7}" sibTransId="{4B758CCB-C075-489F-A24F-25C740BB7E98}"/>
    <dgm:cxn modelId="{D9CA2DD0-227F-4979-955B-590D5BFC7FC7}" srcId="{19666FDF-758A-46E3-9787-0043BC6E1B26}" destId="{4932D3A7-7DA6-45FE-AC4D-2CF8232EB5F6}" srcOrd="2" destOrd="0" parTransId="{8644B0B8-4337-4E04-A34E-849EAC74332B}" sibTransId="{213A34BA-D329-4450-AE19-20CE11B24312}"/>
    <dgm:cxn modelId="{A3E84ED0-11F3-44E2-BE0D-0EFA6BAABB62}" type="presOf" srcId="{19666FDF-758A-46E3-9787-0043BC6E1B26}" destId="{01E3EC4B-CDDC-46A3-9A40-A6257DA00765}" srcOrd="0" destOrd="0" presId="urn:microsoft.com/office/officeart/2016/7/layout/BasicLinearProcessNumbered"/>
    <dgm:cxn modelId="{0FAF7DDA-CC19-47F0-804B-F23A4C5A2D31}" type="presOf" srcId="{4B758CCB-C075-489F-A24F-25C740BB7E98}" destId="{F9D58EF7-7FFB-40F1-B7F4-81DF23D228DA}" srcOrd="0" destOrd="0" presId="urn:microsoft.com/office/officeart/2016/7/layout/BasicLinearProcessNumbered"/>
    <dgm:cxn modelId="{2D2626F2-B848-46AD-9598-9706AB18B16E}" type="presOf" srcId="{8FF722B5-AD50-4F91-A18F-4D842282D6F0}" destId="{C8ECC2F6-3EA7-490A-8DE4-CF0BC9B2F997}" srcOrd="0" destOrd="0" presId="urn:microsoft.com/office/officeart/2016/7/layout/BasicLinearProcessNumbered"/>
    <dgm:cxn modelId="{790FFADC-628B-4846-BA6D-6CB199E0D073}" type="presParOf" srcId="{01E3EC4B-CDDC-46A3-9A40-A6257DA00765}" destId="{8329F9F8-838C-4D5D-A464-3B2B940F7206}" srcOrd="0" destOrd="0" presId="urn:microsoft.com/office/officeart/2016/7/layout/BasicLinearProcessNumbered"/>
    <dgm:cxn modelId="{F871CE51-DA09-4E38-8310-1D8F94A2FCC1}" type="presParOf" srcId="{8329F9F8-838C-4D5D-A464-3B2B940F7206}" destId="{04B8DA58-8B6B-4990-BFCE-D20ADBCE626E}" srcOrd="0" destOrd="0" presId="urn:microsoft.com/office/officeart/2016/7/layout/BasicLinearProcessNumbered"/>
    <dgm:cxn modelId="{2E77AB8B-B109-4E48-9AB1-D099670E0A78}" type="presParOf" srcId="{8329F9F8-838C-4D5D-A464-3B2B940F7206}" destId="{A25B8DC0-F045-476C-9821-77A91F90B3F8}" srcOrd="1" destOrd="0" presId="urn:microsoft.com/office/officeart/2016/7/layout/BasicLinearProcessNumbered"/>
    <dgm:cxn modelId="{14BD2884-F587-4B39-9F80-15D7BFF79F3A}" type="presParOf" srcId="{8329F9F8-838C-4D5D-A464-3B2B940F7206}" destId="{911EC8F4-4863-43EA-B091-F8D08E35A09D}" srcOrd="2" destOrd="0" presId="urn:microsoft.com/office/officeart/2016/7/layout/BasicLinearProcessNumbered"/>
    <dgm:cxn modelId="{A3326B37-5BD2-49EA-9EB0-50064A833345}" type="presParOf" srcId="{8329F9F8-838C-4D5D-A464-3B2B940F7206}" destId="{F94B1EC7-6684-4112-833E-97FE52AB30D8}" srcOrd="3" destOrd="0" presId="urn:microsoft.com/office/officeart/2016/7/layout/BasicLinearProcessNumbered"/>
    <dgm:cxn modelId="{A6A69094-4360-4267-A755-8F87B651B79A}" type="presParOf" srcId="{01E3EC4B-CDDC-46A3-9A40-A6257DA00765}" destId="{75175B37-22A8-43C2-BC03-10A79749EDFD}" srcOrd="1" destOrd="0" presId="urn:microsoft.com/office/officeart/2016/7/layout/BasicLinearProcessNumbered"/>
    <dgm:cxn modelId="{D87EC2DF-C24D-4534-8281-94204A9E8FAA}" type="presParOf" srcId="{01E3EC4B-CDDC-46A3-9A40-A6257DA00765}" destId="{46D688D1-3A1A-4177-AB2E-F13595C20C61}" srcOrd="2" destOrd="0" presId="urn:microsoft.com/office/officeart/2016/7/layout/BasicLinearProcessNumbered"/>
    <dgm:cxn modelId="{F2B728CF-33C7-4419-8070-3F74892852BA}" type="presParOf" srcId="{46D688D1-3A1A-4177-AB2E-F13595C20C61}" destId="{C8ECC2F6-3EA7-490A-8DE4-CF0BC9B2F997}" srcOrd="0" destOrd="0" presId="urn:microsoft.com/office/officeart/2016/7/layout/BasicLinearProcessNumbered"/>
    <dgm:cxn modelId="{1975895E-4124-425D-B73B-2AB3032723BE}" type="presParOf" srcId="{46D688D1-3A1A-4177-AB2E-F13595C20C61}" destId="{F9D58EF7-7FFB-40F1-B7F4-81DF23D228DA}" srcOrd="1" destOrd="0" presId="urn:microsoft.com/office/officeart/2016/7/layout/BasicLinearProcessNumbered"/>
    <dgm:cxn modelId="{636AAE2B-13D4-461A-A9E6-BD47CD48165F}" type="presParOf" srcId="{46D688D1-3A1A-4177-AB2E-F13595C20C61}" destId="{6A240A71-F04A-412E-8032-57A4281C6331}" srcOrd="2" destOrd="0" presId="urn:microsoft.com/office/officeart/2016/7/layout/BasicLinearProcessNumbered"/>
    <dgm:cxn modelId="{4D4D5A8D-5567-45F8-A5C3-DCA4B23BABEF}" type="presParOf" srcId="{46D688D1-3A1A-4177-AB2E-F13595C20C61}" destId="{E06E4932-EAEB-4B20-84C1-9B3F053ADF0E}" srcOrd="3" destOrd="0" presId="urn:microsoft.com/office/officeart/2016/7/layout/BasicLinearProcessNumbered"/>
    <dgm:cxn modelId="{595980A7-6E21-4CBD-AB4D-DE1AAC9BAE5F}" type="presParOf" srcId="{01E3EC4B-CDDC-46A3-9A40-A6257DA00765}" destId="{E7C63795-C86C-45B9-AD17-DD60B3872C45}" srcOrd="3" destOrd="0" presId="urn:microsoft.com/office/officeart/2016/7/layout/BasicLinearProcessNumbered"/>
    <dgm:cxn modelId="{E6C5C3E6-4970-4D6E-B7D7-74899E2100BD}" type="presParOf" srcId="{01E3EC4B-CDDC-46A3-9A40-A6257DA00765}" destId="{2DB57569-D80C-4CCD-AAB2-B826F1AC8103}" srcOrd="4" destOrd="0" presId="urn:microsoft.com/office/officeart/2016/7/layout/BasicLinearProcessNumbered"/>
    <dgm:cxn modelId="{CBA79DC4-B34A-4AD3-99AF-EE9101ADD00C}" type="presParOf" srcId="{2DB57569-D80C-4CCD-AAB2-B826F1AC8103}" destId="{B04FC888-8F26-47A8-9E3C-2BFF03F9B659}" srcOrd="0" destOrd="0" presId="urn:microsoft.com/office/officeart/2016/7/layout/BasicLinearProcessNumbered"/>
    <dgm:cxn modelId="{1980F1E0-AFCC-4994-8357-451E36236507}" type="presParOf" srcId="{2DB57569-D80C-4CCD-AAB2-B826F1AC8103}" destId="{3E9584B3-22B1-4B2B-85D2-79403EF58E31}" srcOrd="1" destOrd="0" presId="urn:microsoft.com/office/officeart/2016/7/layout/BasicLinearProcessNumbered"/>
    <dgm:cxn modelId="{5EA0729B-AC5D-4B77-9AF3-6AFFD045E773}" type="presParOf" srcId="{2DB57569-D80C-4CCD-AAB2-B826F1AC8103}" destId="{DAE71EB1-E800-4DE0-9094-2AF09DCE92AD}" srcOrd="2" destOrd="0" presId="urn:microsoft.com/office/officeart/2016/7/layout/BasicLinearProcessNumbered"/>
    <dgm:cxn modelId="{73DAE167-6051-4CCF-BBBB-70A1D1C97BA5}" type="presParOf" srcId="{2DB57569-D80C-4CCD-AAB2-B826F1AC8103}" destId="{5DB60B53-95E1-45E8-A56E-DF97F42472E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79F2D-7E00-4A02-BB1B-E9A4CE0649BC}">
      <dsp:nvSpPr>
        <dsp:cNvPr id="0" name=""/>
        <dsp:cNvSpPr/>
      </dsp:nvSpPr>
      <dsp:spPr>
        <a:xfrm>
          <a:off x="3170"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Identify usable responses </a:t>
          </a:r>
        </a:p>
      </dsp:txBody>
      <dsp:txXfrm>
        <a:off x="3170" y="1444396"/>
        <a:ext cx="2514897" cy="2112514"/>
      </dsp:txXfrm>
    </dsp:sp>
    <dsp:sp modelId="{D5774048-5BDB-4899-83FD-9FC57D625F37}">
      <dsp:nvSpPr>
        <dsp:cNvPr id="0" name=""/>
        <dsp:cNvSpPr/>
      </dsp:nvSpPr>
      <dsp:spPr>
        <a:xfrm>
          <a:off x="732490"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87175" y="613241"/>
        <a:ext cx="746887" cy="746887"/>
      </dsp:txXfrm>
    </dsp:sp>
    <dsp:sp modelId="{8586611D-3F99-443E-934A-AD09BE590D18}">
      <dsp:nvSpPr>
        <dsp:cNvPr id="0" name=""/>
        <dsp:cNvSpPr/>
      </dsp:nvSpPr>
      <dsp:spPr>
        <a:xfrm>
          <a:off x="3170"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FA6AE-1258-4314-810E-F25697F27A2E}">
      <dsp:nvSpPr>
        <dsp:cNvPr id="0" name=""/>
        <dsp:cNvSpPr/>
      </dsp:nvSpPr>
      <dsp:spPr>
        <a:xfrm>
          <a:off x="2769557"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Develop categories for responses</a:t>
          </a:r>
        </a:p>
      </dsp:txBody>
      <dsp:txXfrm>
        <a:off x="2769557" y="1444396"/>
        <a:ext cx="2514897" cy="2112514"/>
      </dsp:txXfrm>
    </dsp:sp>
    <dsp:sp modelId="{DDE0C2C6-DDF3-4267-8F42-1569035F2F4D}">
      <dsp:nvSpPr>
        <dsp:cNvPr id="0" name=""/>
        <dsp:cNvSpPr/>
      </dsp:nvSpPr>
      <dsp:spPr>
        <a:xfrm>
          <a:off x="3498877"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53562" y="613241"/>
        <a:ext cx="746887" cy="746887"/>
      </dsp:txXfrm>
    </dsp:sp>
    <dsp:sp modelId="{C68D24EA-AEBF-4DFB-A4E7-FFA87246663E}">
      <dsp:nvSpPr>
        <dsp:cNvPr id="0" name=""/>
        <dsp:cNvSpPr/>
      </dsp:nvSpPr>
      <dsp:spPr>
        <a:xfrm>
          <a:off x="2769557"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86678E-7BF8-41B5-B576-F380D2B4F0AF}">
      <dsp:nvSpPr>
        <dsp:cNvPr id="0" name=""/>
        <dsp:cNvSpPr/>
      </dsp:nvSpPr>
      <dsp:spPr>
        <a:xfrm>
          <a:off x="5535944"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Sort responses into categories, using multiple coders; compare results </a:t>
          </a:r>
        </a:p>
      </dsp:txBody>
      <dsp:txXfrm>
        <a:off x="5535944" y="1444396"/>
        <a:ext cx="2514897" cy="2112514"/>
      </dsp:txXfrm>
    </dsp:sp>
    <dsp:sp modelId="{94C6B804-3B72-47B5-AFE5-16D199A18CFD}">
      <dsp:nvSpPr>
        <dsp:cNvPr id="0" name=""/>
        <dsp:cNvSpPr/>
      </dsp:nvSpPr>
      <dsp:spPr>
        <a:xfrm>
          <a:off x="6265265"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19950" y="613241"/>
        <a:ext cx="746887" cy="746887"/>
      </dsp:txXfrm>
    </dsp:sp>
    <dsp:sp modelId="{7A936BF6-ED80-409A-A601-F493290AB719}">
      <dsp:nvSpPr>
        <dsp:cNvPr id="0" name=""/>
        <dsp:cNvSpPr/>
      </dsp:nvSpPr>
      <dsp:spPr>
        <a:xfrm>
          <a:off x="5535944"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F32CB-8D8B-424C-8AF3-1297F34F9EE1}">
      <dsp:nvSpPr>
        <dsp:cNvPr id="0" name=""/>
        <dsp:cNvSpPr/>
      </dsp:nvSpPr>
      <dsp:spPr>
        <a:xfrm>
          <a:off x="8302332"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Assess the degree of agreement between coders (inter-rater reliability)</a:t>
          </a:r>
        </a:p>
      </dsp:txBody>
      <dsp:txXfrm>
        <a:off x="8302332" y="1444396"/>
        <a:ext cx="2514897" cy="2112514"/>
      </dsp:txXfrm>
    </dsp:sp>
    <dsp:sp modelId="{3944C566-D6AA-476E-9A88-CD8D8BD531AF}">
      <dsp:nvSpPr>
        <dsp:cNvPr id="0" name=""/>
        <dsp:cNvSpPr/>
      </dsp:nvSpPr>
      <dsp:spPr>
        <a:xfrm>
          <a:off x="9031652"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186337" y="613241"/>
        <a:ext cx="746887" cy="746887"/>
      </dsp:txXfrm>
    </dsp:sp>
    <dsp:sp modelId="{35374405-A99E-40AD-A1ED-A4934811BE23}">
      <dsp:nvSpPr>
        <dsp:cNvPr id="0" name=""/>
        <dsp:cNvSpPr/>
      </dsp:nvSpPr>
      <dsp:spPr>
        <a:xfrm>
          <a:off x="8302332"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27AF-AD16-4A04-B895-19571226E338}">
      <dsp:nvSpPr>
        <dsp:cNvPr id="0" name=""/>
        <dsp:cNvSpPr/>
      </dsp:nvSpPr>
      <dsp:spPr>
        <a:xfrm>
          <a:off x="0" y="631649"/>
          <a:ext cx="1082040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Blunders are usually due to researchers' carelessness</a:t>
          </a:r>
        </a:p>
      </dsp:txBody>
      <dsp:txXfrm>
        <a:off x="0" y="631649"/>
        <a:ext cx="10820400" cy="850500"/>
      </dsp:txXfrm>
    </dsp:sp>
    <dsp:sp modelId="{6A27D601-20FC-47AA-9E7C-ACC2D07034B2}">
      <dsp:nvSpPr>
        <dsp:cNvPr id="0" name=""/>
        <dsp:cNvSpPr/>
      </dsp:nvSpPr>
      <dsp:spPr>
        <a:xfrm>
          <a:off x="541020" y="336449"/>
          <a:ext cx="757428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Blunder: An error that arises during editing, coding, or data entry </a:t>
          </a:r>
        </a:p>
      </dsp:txBody>
      <dsp:txXfrm>
        <a:off x="569841" y="365270"/>
        <a:ext cx="7516638" cy="532758"/>
      </dsp:txXfrm>
    </dsp:sp>
    <dsp:sp modelId="{DDD58C04-33AC-49F0-9AD1-625327DDEF06}">
      <dsp:nvSpPr>
        <dsp:cNvPr id="0" name=""/>
        <dsp:cNvSpPr/>
      </dsp:nvSpPr>
      <dsp:spPr>
        <a:xfrm>
          <a:off x="0" y="1885349"/>
          <a:ext cx="10820400" cy="1512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frequency analysis on all variables </a:t>
          </a:r>
        </a:p>
        <a:p>
          <a:pPr marL="228600" lvl="1" indent="-228600" algn="l" defTabSz="889000">
            <a:lnSpc>
              <a:spcPct val="90000"/>
            </a:lnSpc>
            <a:spcBef>
              <a:spcPct val="0"/>
            </a:spcBef>
            <a:spcAft>
              <a:spcPct val="15000"/>
            </a:spcAft>
            <a:buChar char="•"/>
          </a:pPr>
          <a:r>
            <a:rPr lang="en-US" sz="2000" kern="1200"/>
            <a:t>Check a sample of questionnaires against the data file </a:t>
          </a:r>
        </a:p>
        <a:p>
          <a:pPr marL="228600" lvl="1" indent="-228600" algn="l" defTabSz="889000">
            <a:lnSpc>
              <a:spcPct val="90000"/>
            </a:lnSpc>
            <a:spcBef>
              <a:spcPct val="0"/>
            </a:spcBef>
            <a:spcAft>
              <a:spcPct val="15000"/>
            </a:spcAft>
            <a:buChar char="•"/>
          </a:pPr>
          <a:r>
            <a:rPr lang="en-US" sz="2000" kern="1200"/>
            <a:t>Double-entry of data (preferred) </a:t>
          </a:r>
        </a:p>
      </dsp:txBody>
      <dsp:txXfrm>
        <a:off x="0" y="1885349"/>
        <a:ext cx="10820400" cy="1512000"/>
      </dsp:txXfrm>
    </dsp:sp>
    <dsp:sp modelId="{64CF9E8C-CD68-4D66-BE25-8F59EB83585E}">
      <dsp:nvSpPr>
        <dsp:cNvPr id="0" name=""/>
        <dsp:cNvSpPr/>
      </dsp:nvSpPr>
      <dsp:spPr>
        <a:xfrm>
          <a:off x="541020" y="1590149"/>
          <a:ext cx="7574280"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How to identify blunders: </a:t>
          </a:r>
        </a:p>
      </dsp:txBody>
      <dsp:txXfrm>
        <a:off x="569841" y="1618970"/>
        <a:ext cx="751663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8DA58-8B6B-4990-BFCE-D20ADBCE626E}">
      <dsp:nvSpPr>
        <dsp:cNvPr id="0" name=""/>
        <dsp:cNvSpPr/>
      </dsp:nvSpPr>
      <dsp:spPr>
        <a:xfrm>
          <a:off x="0" y="0"/>
          <a:ext cx="3381375" cy="37337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Eliminate the case with the missing item(s) from all further analyses </a:t>
          </a:r>
        </a:p>
      </dsp:txBody>
      <dsp:txXfrm>
        <a:off x="0" y="1418843"/>
        <a:ext cx="3381375" cy="2240279"/>
      </dsp:txXfrm>
    </dsp:sp>
    <dsp:sp modelId="{A25B8DC0-F045-476C-9821-77A91F90B3F8}">
      <dsp:nvSpPr>
        <dsp:cNvPr id="0" name=""/>
        <dsp:cNvSpPr/>
      </dsp:nvSpPr>
      <dsp:spPr>
        <a:xfrm>
          <a:off x="1130617" y="373379"/>
          <a:ext cx="1120139" cy="112013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94658" y="537420"/>
        <a:ext cx="792057" cy="792057"/>
      </dsp:txXfrm>
    </dsp:sp>
    <dsp:sp modelId="{911EC8F4-4863-43EA-B091-F8D08E35A09D}">
      <dsp:nvSpPr>
        <dsp:cNvPr id="0" name=""/>
        <dsp:cNvSpPr/>
      </dsp:nvSpPr>
      <dsp:spPr>
        <a:xfrm>
          <a:off x="0" y="3733727"/>
          <a:ext cx="338137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CC2F6-3EA7-490A-8DE4-CF0BC9B2F997}">
      <dsp:nvSpPr>
        <dsp:cNvPr id="0" name=""/>
        <dsp:cNvSpPr/>
      </dsp:nvSpPr>
      <dsp:spPr>
        <a:xfrm>
          <a:off x="3719512" y="0"/>
          <a:ext cx="3381375" cy="37337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Substitute values for the missing items </a:t>
          </a:r>
        </a:p>
      </dsp:txBody>
      <dsp:txXfrm>
        <a:off x="3719512" y="1418843"/>
        <a:ext cx="3381375" cy="2240279"/>
      </dsp:txXfrm>
    </dsp:sp>
    <dsp:sp modelId="{F9D58EF7-7FFB-40F1-B7F4-81DF23D228DA}">
      <dsp:nvSpPr>
        <dsp:cNvPr id="0" name=""/>
        <dsp:cNvSpPr/>
      </dsp:nvSpPr>
      <dsp:spPr>
        <a:xfrm>
          <a:off x="4850130" y="373379"/>
          <a:ext cx="1120139" cy="112013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4171" y="537420"/>
        <a:ext cx="792057" cy="792057"/>
      </dsp:txXfrm>
    </dsp:sp>
    <dsp:sp modelId="{6A240A71-F04A-412E-8032-57A4281C6331}">
      <dsp:nvSpPr>
        <dsp:cNvPr id="0" name=""/>
        <dsp:cNvSpPr/>
      </dsp:nvSpPr>
      <dsp:spPr>
        <a:xfrm>
          <a:off x="3719512" y="3733727"/>
          <a:ext cx="338137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FC888-8F26-47A8-9E3C-2BFF03F9B659}">
      <dsp:nvSpPr>
        <dsp:cNvPr id="0" name=""/>
        <dsp:cNvSpPr/>
      </dsp:nvSpPr>
      <dsp:spPr>
        <a:xfrm>
          <a:off x="7439025" y="0"/>
          <a:ext cx="3381375" cy="37337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Contact the respondent again </a:t>
          </a:r>
        </a:p>
      </dsp:txBody>
      <dsp:txXfrm>
        <a:off x="7439025" y="1418843"/>
        <a:ext cx="3381375" cy="2240279"/>
      </dsp:txXfrm>
    </dsp:sp>
    <dsp:sp modelId="{3E9584B3-22B1-4B2B-85D2-79403EF58E31}">
      <dsp:nvSpPr>
        <dsp:cNvPr id="0" name=""/>
        <dsp:cNvSpPr/>
      </dsp:nvSpPr>
      <dsp:spPr>
        <a:xfrm>
          <a:off x="8569642" y="373379"/>
          <a:ext cx="1120139" cy="112013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33683" y="537420"/>
        <a:ext cx="792057" cy="792057"/>
      </dsp:txXfrm>
    </dsp:sp>
    <dsp:sp modelId="{DAE71EB1-E800-4DE0-9094-2AF09DCE92AD}">
      <dsp:nvSpPr>
        <dsp:cNvPr id="0" name=""/>
        <dsp:cNvSpPr/>
      </dsp:nvSpPr>
      <dsp:spPr>
        <a:xfrm>
          <a:off x="7439025" y="3733727"/>
          <a:ext cx="338137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10/11/2021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very satisfied with your results</a:t>
            </a:r>
          </a:p>
          <a:p>
            <a:endParaRPr lang="en-US" dirty="0"/>
          </a:p>
          <a:p>
            <a:r>
              <a:rPr lang="en-US" dirty="0"/>
              <a:t>General thoughts?</a:t>
            </a:r>
          </a:p>
          <a:p>
            <a:br>
              <a:rPr lang="en-US" dirty="0"/>
            </a:br>
            <a:r>
              <a:rPr lang="en-US" dirty="0"/>
              <a:t>Second exam will be very similar to the first one. However, it might be a little more challenging because we will cover more math and regression in the second half of </a:t>
            </a:r>
            <a:r>
              <a:rPr lang="en-US"/>
              <a:t>this class</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47054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might you code this question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51349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process for coding exploratory open-ended question </a:t>
            </a:r>
          </a:p>
          <a:p>
            <a:endParaRPr lang="en-US" dirty="0"/>
          </a:p>
          <a:p>
            <a:r>
              <a:rPr lang="en-US" dirty="0"/>
              <a:t>Open example for students </a:t>
            </a:r>
          </a:p>
          <a:p>
            <a:endParaRPr lang="en-US" dirty="0"/>
          </a:p>
          <a:p>
            <a:r>
              <a:rPr lang="en-US" dirty="0"/>
              <a:t>https://bookdown.org/mike/marketing_research/qualitative-research.html</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140007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transcribe raw data into our desired format such as number or categories, we might encounter office error, which is also known as blunder. </a:t>
            </a:r>
          </a:p>
          <a:p>
            <a:br>
              <a:rPr lang="en-US" dirty="0"/>
            </a:br>
            <a:r>
              <a:rPr lang="en-US" dirty="0"/>
              <a:t>There are several ways to identify this mistake, </a:t>
            </a:r>
          </a:p>
          <a:p>
            <a:r>
              <a:rPr lang="en-US" dirty="0"/>
              <a:t>You can run frequency analysis on all variables. </a:t>
            </a:r>
          </a:p>
          <a:p>
            <a:r>
              <a:rPr lang="en-US" dirty="0"/>
              <a:t>Say that you expect your answer to be 0 and 1 only, but when you run your frequency analysis, you find out that there is one person answer 3, then you know that either you have to remove that response, or you have to double check to see whether you input data incorrectly </a:t>
            </a:r>
          </a:p>
          <a:p>
            <a:endParaRPr lang="en-US" dirty="0"/>
          </a:p>
          <a:p>
            <a:r>
              <a:rPr lang="en-US" dirty="0"/>
              <a:t>If you have limited resources, and you can’t hire another coder, then you can randomly select a sample the data file and check it with the actual questionnaire answers. </a:t>
            </a:r>
          </a:p>
          <a:p>
            <a:r>
              <a:rPr lang="en-US" dirty="0"/>
              <a:t>And if you have more resources, and you can hire another coder, then have two coders independently code the questionnaire, and run inter-rate reliability to check where the two might differ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756346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709863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have the following strategies for handling missing data </a:t>
            </a:r>
          </a:p>
          <a:p>
            <a:endParaRPr lang="en-US" dirty="0"/>
          </a:p>
          <a:p>
            <a:r>
              <a:rPr lang="en-US" dirty="0"/>
              <a:t>The first strategy is rather easy but also comes at great cost. You can eliminate the whole case with the missing items from all analyses </a:t>
            </a:r>
          </a:p>
          <a:p>
            <a:r>
              <a:rPr lang="en-US" dirty="0"/>
              <a:t>But the cost is that you lose the whole observation. However, a more serious issue is whether your data are missing at random or missing not at random. </a:t>
            </a:r>
          </a:p>
          <a:p>
            <a:r>
              <a:rPr lang="en-US" dirty="0"/>
              <a:t>If it’s missing at random, then you don’t have to worry much. You just don’t have enough power do analysis, but your inference is still correct or unbiased. </a:t>
            </a:r>
          </a:p>
          <a:p>
            <a:r>
              <a:rPr lang="en-US" dirty="0"/>
              <a:t>We will talk more about power in later chapters. </a:t>
            </a:r>
          </a:p>
          <a:p>
            <a:r>
              <a:rPr lang="en-US" dirty="0"/>
              <a:t>But if your data are not missing at random. Then you have problem, which is selection bias. Just like the salary case, only those who answered the survey will be </a:t>
            </a:r>
            <a:r>
              <a:rPr lang="en-US" dirty="0" err="1"/>
              <a:t>aastisifed</a:t>
            </a:r>
            <a:r>
              <a:rPr lang="en-US" dirty="0"/>
              <a:t> with their salary, and you can only observe those that answered. Hence, your inference about the average salary can be positively biased as compared to the true population parameter. </a:t>
            </a:r>
          </a:p>
          <a:p>
            <a:endParaRPr lang="en-US" dirty="0"/>
          </a:p>
          <a:p>
            <a:r>
              <a:rPr lang="en-US" dirty="0"/>
              <a:t>Another strategy for handling missing data is to substitute values for the missing items. This method is called imputation </a:t>
            </a:r>
          </a:p>
          <a:p>
            <a:r>
              <a:rPr lang="en-US" dirty="0"/>
              <a:t>https://bookdown.org/mike/data_analysis/imputation-missing-data.html</a:t>
            </a:r>
          </a:p>
          <a:p>
            <a:r>
              <a:rPr lang="en-US" dirty="0"/>
              <a:t>(show the book)</a:t>
            </a:r>
          </a:p>
          <a:p>
            <a:r>
              <a:rPr lang="en-US" dirty="0"/>
              <a:t>There are so many methods to do imputation, such as taking average from the other observations, and impute it in the missing place </a:t>
            </a:r>
          </a:p>
          <a:p>
            <a:endParaRPr lang="en-US" dirty="0"/>
          </a:p>
          <a:p>
            <a:r>
              <a:rPr lang="en-US" dirty="0"/>
              <a:t>The last strategy is to contact the respondents again, assuming that you do have their contact information. </a:t>
            </a:r>
          </a:p>
          <a:p>
            <a:r>
              <a:rPr lang="en-US" dirty="0"/>
              <a:t>This is rather an obvious one.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2182203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into detail of the Avery fitness center project </a:t>
            </a:r>
          </a:p>
          <a:p>
            <a:r>
              <a:rPr lang="en-US" dirty="0"/>
              <a:t>We collect data for every AFC member, </a:t>
            </a:r>
          </a:p>
          <a:p>
            <a:r>
              <a:rPr lang="en-US" dirty="0"/>
              <a:t>So think of every member will occupy one row in the data frame, </a:t>
            </a:r>
          </a:p>
          <a:p>
            <a:r>
              <a:rPr lang="en-US" dirty="0"/>
              <a:t>In each row have data based on location, ID, phone, initial contact data, self-report data</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640372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survey that AFC used to collect data on their members</a:t>
            </a:r>
          </a:p>
          <a:p>
            <a:endParaRPr lang="en-US" dirty="0"/>
          </a:p>
          <a:p>
            <a:r>
              <a:rPr lang="en-US" dirty="0"/>
              <a:t>Go into questions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2238854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raw data from the customers or respondents in your case, we have to have internal codebook. </a:t>
            </a:r>
          </a:p>
          <a:p>
            <a:r>
              <a:rPr lang="en-US" dirty="0"/>
              <a:t>Which is a document that contains explicit direction about how data from data collection forms are coded in the data file. </a:t>
            </a:r>
          </a:p>
          <a:p>
            <a:endParaRPr lang="en-US" dirty="0"/>
          </a:p>
          <a:p>
            <a:r>
              <a:rPr lang="en-US" dirty="0"/>
              <a:t>Other classes require students to turn in the codebook, but I think you can have one internally on how you code the data. I believe as long as your group understand the data were inputted and then analyzed. That’s all what matters, just like when you work for companies, they would care more about the results</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309063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codebook 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438446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This is a model of energy flow in the earth, particularly heat energy. It shows the earth as rose colored, and the surface of the planet is represented by a green strip. Above the strip there is a blue atmosphere and black space at the top. Clouds and carbon dioxide (CO2) molecules can be added to the atmosphere. The CO2 molecules represent greenhouse gases that block infrared light that is emitted by the earth. Clouds block incoming or outgoing sun rays, influencing the heating up or cooling down of the planet.</a:t>
            </a:r>
          </a:p>
          <a:p>
            <a:endParaRPr lang="en-US" b="0" i="0" dirty="0">
              <a:solidFill>
                <a:srgbClr val="000000"/>
              </a:solidFill>
              <a:effectLst/>
              <a:latin typeface="Lucida Grande"/>
            </a:endParaRPr>
          </a:p>
          <a:p>
            <a:pPr algn="l"/>
            <a:r>
              <a:rPr lang="en-US" b="0" i="0" dirty="0">
                <a:solidFill>
                  <a:srgbClr val="000000"/>
                </a:solidFill>
                <a:effectLst/>
                <a:latin typeface="Lucida Grande"/>
              </a:rPr>
              <a:t>Yellow arrowheads stream downward representing sunlight energy. Some of the sunlight reflects off clouds and more can reflect off the earth's surface.</a:t>
            </a:r>
          </a:p>
          <a:p>
            <a:pPr algn="l"/>
            <a:r>
              <a:rPr lang="en-US" b="0" i="0" dirty="0">
                <a:solidFill>
                  <a:srgbClr val="000000"/>
                </a:solidFill>
                <a:effectLst/>
                <a:latin typeface="Lucida Grande"/>
              </a:rPr>
              <a:t>If sunlight is absorbed by the earth, it turns into a red dot, representing heat energy. Each dot represents the energy of one yellow sunlight arrowhead. </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red dots randomly move around the earth, and its temperature is related to the total number of red dots.</a:t>
            </a:r>
          </a:p>
          <a:p>
            <a:pPr algn="l"/>
            <a:endParaRPr lang="en-US" b="0" i="0" dirty="0">
              <a:solidFill>
                <a:srgbClr val="000000"/>
              </a:solidFill>
              <a:effectLst/>
              <a:latin typeface="Lucida Grande"/>
            </a:endParaRP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Sometimes the red dots transform themselves into infrared (IR) light that heads toward space, carrying off energy. The probability of a red dot becoming IR light depends on the earth's temperature. </a:t>
            </a:r>
          </a:p>
          <a:p>
            <a:pPr algn="l"/>
            <a:r>
              <a:rPr lang="en-US" b="0" i="0" dirty="0">
                <a:solidFill>
                  <a:srgbClr val="000000"/>
                </a:solidFill>
                <a:effectLst/>
                <a:latin typeface="Lucida Grande"/>
              </a:rPr>
              <a:t>When the earth is cold, few red dots generate IR light; when it is hot, most do. The IR energy is represented by a magenta arrowhead. Each carries the same energy as a yellow arrowhead and as a red dot. The IR light goes through clouds but can bounce off CO2 molecules.</a:t>
            </a:r>
          </a:p>
          <a:p>
            <a:pPr algn="l"/>
            <a:r>
              <a:rPr lang="en-US" b="0" i="0" dirty="0">
                <a:solidFill>
                  <a:srgbClr val="000000"/>
                </a:solidFill>
                <a:effectLst/>
                <a:latin typeface="Lucida Grande"/>
              </a:rPr>
              <a:t>There is a relation between the number of red dots in the earth and the temperature of the earth. This is because the earth temperature goes up as the total thermal energy is increased. Thermal energy is added by sunlight that reaches the earth as well as from infrared (IR) light reflected down to the earth. Thermal energy is removed by IR emitted by the earth. The balance of these determines the energy in the earth, which is proportional to its temperature.</a:t>
            </a:r>
          </a:p>
          <a:p>
            <a:pPr algn="l"/>
            <a:r>
              <a:rPr lang="en-US" b="0" i="0" dirty="0">
                <a:solidFill>
                  <a:srgbClr val="000000"/>
                </a:solidFill>
                <a:effectLst/>
                <a:latin typeface="Lucida Grande"/>
              </a:rPr>
              <a:t>There are, of course, many simplifications in this model. The earth is not a single temperature, does not have a single albedo, and does not have a single heat capacity. Visible light is somewhat absorbed by CO2 and some IR light does bounce off clouds. No model is completely accurate. What is important is that a model reacts in some ways like the system it is supposed to model. This model does that, showing how the greenhouse effect is caused by CO2 and other gases that absorb IR.</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ALBEDO slider controls how much of the sun energy hitting the earth is absorbed. If the albedo is 1.0, the earth reflects all sunlight. This could happen if the earth froze, and it is indicated by a white surface. If the albedo is zero, the earth absorbs all sunlight. This is indicated as a black surface. The earth's albedo is about 0.6.</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32590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Nonresponse Error</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73420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error</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1555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175138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that you still have 1 more week to collect your data. But in the meantime, we will learn how to prepare data for analysis.</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96689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Qualtrics should be able to edit and process most of the responses for you expect for special cases. </a:t>
            </a:r>
          </a:p>
          <a:p>
            <a:r>
              <a:rPr lang="en-US" dirty="0"/>
              <a:t>But I think it’s still important to know how Qualtrics does this so that if you use another software, you can understand the underlying process </a:t>
            </a:r>
          </a:p>
          <a:p>
            <a:endParaRPr lang="en-US" dirty="0"/>
          </a:p>
          <a:p>
            <a:r>
              <a:rPr lang="en-US" dirty="0"/>
              <a:t>You also have to assess the degree of nonresponse. At first, we estimate the nonresponse rate in order to derive at our ask sample. But now, after collecting data, we know the exact nonresponse rate. Hence, we can easily calculate this number. </a:t>
            </a:r>
            <a:br>
              <a:rPr lang="en-US" dirty="0"/>
            </a:br>
            <a:r>
              <a:rPr lang="en-US" dirty="0"/>
              <a:t>If we have a high non-response rate, then we should be concerned because there might be questions in our questionnaire that deter people from answering. Or we might ask the wrong population to answer our questionnaire, they might not have the information that we need. </a:t>
            </a:r>
          </a:p>
          <a:p>
            <a:endParaRPr lang="en-US" dirty="0"/>
          </a:p>
          <a:p>
            <a:r>
              <a:rPr lang="en-US" dirty="0"/>
              <a:t>Then, we can check if there is consistency across responses. For example, if you receive a survey that all the answers are A, which is known as </a:t>
            </a:r>
            <a:r>
              <a:rPr lang="en-US" dirty="0" err="1"/>
              <a:t>straightlining</a:t>
            </a:r>
            <a:r>
              <a:rPr lang="en-US" dirty="0"/>
              <a:t>. Then you have to manual remove that survey, because it’s likely that he or she did not answer it consciously or put the right information down. </a:t>
            </a:r>
          </a:p>
          <a:p>
            <a:endParaRPr lang="en-US" dirty="0"/>
          </a:p>
          <a:p>
            <a:r>
              <a:rPr lang="en-US" dirty="0"/>
              <a:t>I know that most groups have branching questions, then you have to check whether it was followed correctly, by looking at your answer sheet.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231098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see this type of question before, but we can’t analyze boxes,</a:t>
            </a:r>
          </a:p>
          <a:p>
            <a:r>
              <a:rPr lang="en-US" dirty="0"/>
              <a:t>We have to transform raw data into numbers such as Likert scale to a number scale, and you also have to know your baseline. </a:t>
            </a:r>
          </a:p>
          <a:p>
            <a:r>
              <a:rPr lang="en-US" dirty="0"/>
              <a:t>In this case your baseline is unfavorable.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64810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that your respondents can check multiple boxes, then you have to each variable corresponds to each box, </a:t>
            </a:r>
          </a:p>
          <a:p>
            <a:endParaRPr lang="en-US" dirty="0"/>
          </a:p>
          <a:p>
            <a:r>
              <a:rPr lang="en-US" dirty="0"/>
              <a:t>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533828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215667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10/11/2021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10/11/2021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avoid-the-problem-of-missing-da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twitter.com/codebooki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kHO89yhICxA?feature=oembed" TargetMode="External"/><Relationship Id="rId6" Type="http://schemas.openxmlformats.org/officeDocument/2006/relationships/image" Target="../media/image30.jpeg"/><Relationship Id="rId5" Type="http://schemas.openxmlformats.org/officeDocument/2006/relationships/hyperlink" Target="https://www.medscape.com/viewarticle/847133" TargetMode="External"/><Relationship Id="rId4" Type="http://schemas.openxmlformats.org/officeDocument/2006/relationships/image" Target="../media/image29.jp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31D2F-F7BF-4FE4-86B1-654E445FD79F}"/>
              </a:ext>
            </a:extLst>
          </p:cNvPr>
          <p:cNvSpPr>
            <a:spLocks noGrp="1"/>
          </p:cNvSpPr>
          <p:nvPr>
            <p:ph type="ctrTitle"/>
          </p:nvPr>
        </p:nvSpPr>
        <p:spPr>
          <a:xfrm>
            <a:off x="1113810" y="2960716"/>
            <a:ext cx="4036334" cy="2387600"/>
          </a:xfrm>
        </p:spPr>
        <p:txBody>
          <a:bodyPr anchor="t">
            <a:normAutofit/>
          </a:bodyPr>
          <a:lstStyle/>
          <a:p>
            <a:pPr algn="l"/>
            <a:r>
              <a:rPr lang="en-US" sz="5400"/>
              <a:t>Happy Wednesday</a:t>
            </a:r>
          </a:p>
        </p:txBody>
      </p:sp>
      <p:sp>
        <p:nvSpPr>
          <p:cNvPr id="3" name="Subtitle 2">
            <a:extLst>
              <a:ext uri="{FF2B5EF4-FFF2-40B4-BE49-F238E27FC236}">
                <a16:creationId xmlns:a16="http://schemas.microsoft.com/office/drawing/2014/main" id="{5EA450BD-F0DA-4227-8EAF-A0A83AD969A6}"/>
              </a:ext>
            </a:extLst>
          </p:cNvPr>
          <p:cNvSpPr>
            <a:spLocks noGrp="1"/>
          </p:cNvSpPr>
          <p:nvPr>
            <p:ph type="subTitle" idx="1"/>
          </p:nvPr>
        </p:nvSpPr>
        <p:spPr>
          <a:xfrm>
            <a:off x="1113809" y="953037"/>
            <a:ext cx="4036333" cy="1709849"/>
          </a:xfrm>
        </p:spPr>
        <p:txBody>
          <a:bodyPr anchor="b">
            <a:normAutofit/>
          </a:bodyPr>
          <a:lstStyle/>
          <a:p>
            <a:pPr algn="l"/>
            <a:r>
              <a:rPr lang="en-US" sz="2000"/>
              <a:t>Take your name tag</a:t>
            </a:r>
          </a:p>
          <a:p>
            <a:pPr algn="l"/>
            <a:r>
              <a:rPr lang="en-US" sz="2000"/>
              <a:t>Check-in</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dnesday Memes">
            <a:extLst>
              <a:ext uri="{FF2B5EF4-FFF2-40B4-BE49-F238E27FC236}">
                <a16:creationId xmlns:a16="http://schemas.microsoft.com/office/drawing/2014/main" id="{4B13C63B-0FD5-4689-9C85-21269D186E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7793" y="666728"/>
            <a:ext cx="5345399"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Chapter 16: Data Preparation for Analysis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1BCC5-D8FD-41CF-8078-E69A1D75749B}"/>
              </a:ext>
            </a:extLst>
          </p:cNvPr>
          <p:cNvSpPr>
            <a:spLocks noGrp="1"/>
          </p:cNvSpPr>
          <p:nvPr>
            <p:ph type="title"/>
          </p:nvPr>
        </p:nvSpPr>
        <p:spPr>
          <a:xfrm>
            <a:off x="6513788" y="365125"/>
            <a:ext cx="4840010" cy="1807305"/>
          </a:xfrm>
        </p:spPr>
        <p:txBody>
          <a:bodyPr>
            <a:normAutofit/>
          </a:bodyPr>
          <a:lstStyle/>
          <a:p>
            <a:r>
              <a:rPr lang="en-US" dirty="0"/>
              <a:t>Learning Objectives</a:t>
            </a:r>
          </a:p>
        </p:txBody>
      </p:sp>
      <p:pic>
        <p:nvPicPr>
          <p:cNvPr id="5" name="Picture 4" descr="Light bulb on yellow background with sketched light beams and cord">
            <a:extLst>
              <a:ext uri="{FF2B5EF4-FFF2-40B4-BE49-F238E27FC236}">
                <a16:creationId xmlns:a16="http://schemas.microsoft.com/office/drawing/2014/main" id="{E567468A-28C7-40DB-8914-A330CF57ADB9}"/>
              </a:ext>
            </a:extLst>
          </p:cNvPr>
          <p:cNvPicPr>
            <a:picLocks noChangeAspect="1"/>
          </p:cNvPicPr>
          <p:nvPr/>
        </p:nvPicPr>
        <p:blipFill rotWithShape="1">
          <a:blip r:embed="rId2"/>
          <a:srcRect l="44703" r="44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CACE462-A69F-4BF9-BAE3-23B13FCD4729}"/>
              </a:ext>
            </a:extLst>
          </p:cNvPr>
          <p:cNvSpPr>
            <a:spLocks noGrp="1"/>
          </p:cNvSpPr>
          <p:nvPr>
            <p:ph idx="1"/>
          </p:nvPr>
        </p:nvSpPr>
        <p:spPr>
          <a:xfrm>
            <a:off x="6513788" y="2333297"/>
            <a:ext cx="4840010" cy="3843666"/>
          </a:xfrm>
        </p:spPr>
        <p:txBody>
          <a:bodyPr>
            <a:normAutofit/>
          </a:bodyPr>
          <a:lstStyle/>
          <a:p>
            <a:pPr marL="514350" indent="-514350">
              <a:buFont typeface="+mj-lt"/>
              <a:buAutoNum type="arabicPeriod"/>
            </a:pPr>
            <a:r>
              <a:rPr lang="en-US" sz="2000"/>
              <a:t>Explain the purpose of the editing process </a:t>
            </a:r>
          </a:p>
          <a:p>
            <a:pPr marL="514350" indent="-514350">
              <a:buFont typeface="+mj-lt"/>
              <a:buAutoNum type="arabicPeriod"/>
            </a:pPr>
            <a:r>
              <a:rPr lang="en-US" sz="2000"/>
              <a:t>Define what coding is </a:t>
            </a:r>
          </a:p>
          <a:p>
            <a:pPr marL="514350" indent="-514350">
              <a:buFont typeface="+mj-lt"/>
              <a:buAutoNum type="arabicPeriod"/>
            </a:pPr>
            <a:r>
              <a:rPr lang="en-US" sz="2000"/>
              <a:t>Describe the kinds of information contained in a codebook </a:t>
            </a:r>
          </a:p>
          <a:p>
            <a:pPr marL="514350" indent="-514350">
              <a:buFont typeface="+mj-lt"/>
              <a:buAutoNum type="arabicPeriod"/>
            </a:pPr>
            <a:r>
              <a:rPr lang="en-US" sz="2000"/>
              <a:t>Describe common methods for cleaning the data file </a:t>
            </a:r>
          </a:p>
          <a:p>
            <a:pPr marL="514350" indent="-514350">
              <a:buFont typeface="+mj-lt"/>
              <a:buAutoNum type="arabicPeriod"/>
            </a:pPr>
            <a:r>
              <a:rPr lang="en-US" sz="2000"/>
              <a:t>Discuss options for dealing with missing data in analyses </a:t>
            </a:r>
          </a:p>
        </p:txBody>
      </p:sp>
    </p:spTree>
    <p:extLst>
      <p:ext uri="{BB962C8B-B14F-4D97-AF65-F5344CB8AC3E}">
        <p14:creationId xmlns:p14="http://schemas.microsoft.com/office/powerpoint/2010/main" val="250115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5869C-1068-47A8-A2BB-6DAA7E79A652}"/>
              </a:ext>
            </a:extLst>
          </p:cNvPr>
          <p:cNvSpPr>
            <a:spLocks noGrp="1"/>
          </p:cNvSpPr>
          <p:nvPr>
            <p:ph type="title"/>
          </p:nvPr>
        </p:nvSpPr>
        <p:spPr>
          <a:xfrm>
            <a:off x="686834" y="1153572"/>
            <a:ext cx="3200400" cy="4461163"/>
          </a:xfrm>
        </p:spPr>
        <p:txBody>
          <a:bodyPr>
            <a:normAutofit/>
          </a:bodyPr>
          <a:lstStyle/>
          <a:p>
            <a:r>
              <a:rPr lang="en-US">
                <a:solidFill>
                  <a:srgbClr val="FFFFFF"/>
                </a:solidFill>
              </a:rPr>
              <a:t>Primary Tasks in the Editing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EAAE6F-BBC2-414E-B0A3-FDAD1BA342A4}"/>
              </a:ext>
            </a:extLst>
          </p:cNvPr>
          <p:cNvSpPr>
            <a:spLocks noGrp="1"/>
          </p:cNvSpPr>
          <p:nvPr>
            <p:ph idx="1"/>
          </p:nvPr>
        </p:nvSpPr>
        <p:spPr>
          <a:xfrm>
            <a:off x="4447308" y="591344"/>
            <a:ext cx="6906491" cy="5585619"/>
          </a:xfrm>
        </p:spPr>
        <p:txBody>
          <a:bodyPr anchor="ctr">
            <a:normAutofit/>
          </a:bodyPr>
          <a:lstStyle/>
          <a:p>
            <a:r>
              <a:rPr lang="en-US" dirty="0"/>
              <a:t>Editing: the inspection and correction of the data received form each element of the sample (or census)</a:t>
            </a:r>
          </a:p>
          <a:p>
            <a:pPr lvl="1"/>
            <a:r>
              <a:rPr lang="en-US" dirty="0"/>
              <a:t>Convert all responses to consistent units </a:t>
            </a:r>
          </a:p>
          <a:p>
            <a:pPr lvl="1"/>
            <a:r>
              <a:rPr lang="en-US" dirty="0"/>
              <a:t>Assess degree of nonresponse </a:t>
            </a:r>
          </a:p>
          <a:p>
            <a:pPr lvl="1"/>
            <a:r>
              <a:rPr lang="en-US" dirty="0"/>
              <a:t>Where possible check for consistency across responses </a:t>
            </a:r>
          </a:p>
          <a:p>
            <a:pPr lvl="1"/>
            <a:r>
              <a:rPr lang="en-US" dirty="0"/>
              <a:t>Look for evidence that the respondent wasn’t really thinking about his or her answers </a:t>
            </a:r>
          </a:p>
          <a:p>
            <a:pPr lvl="1"/>
            <a:r>
              <a:rPr lang="en-US" dirty="0"/>
              <a:t>Verify that branching questions were followed correctly </a:t>
            </a:r>
          </a:p>
          <a:p>
            <a:pPr lvl="1"/>
            <a:r>
              <a:rPr lang="en-US" dirty="0"/>
              <a:t>Add any needed codes </a:t>
            </a:r>
          </a:p>
        </p:txBody>
      </p:sp>
    </p:spTree>
    <p:extLst>
      <p:ext uri="{BB962C8B-B14F-4D97-AF65-F5344CB8AC3E}">
        <p14:creationId xmlns:p14="http://schemas.microsoft.com/office/powerpoint/2010/main" val="3071379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162A-C5C2-4D8F-8449-FCB29951F40C}"/>
              </a:ext>
            </a:extLst>
          </p:cNvPr>
          <p:cNvSpPr>
            <a:spLocks noGrp="1"/>
          </p:cNvSpPr>
          <p:nvPr>
            <p:ph type="title"/>
          </p:nvPr>
        </p:nvSpPr>
        <p:spPr/>
        <p:txBody>
          <a:bodyPr/>
          <a:lstStyle/>
          <a:p>
            <a:r>
              <a:rPr lang="en-US" dirty="0"/>
              <a:t>Coding Closed-Ended Items</a:t>
            </a:r>
          </a:p>
        </p:txBody>
      </p:sp>
      <p:sp>
        <p:nvSpPr>
          <p:cNvPr id="3" name="Content Placeholder 2">
            <a:extLst>
              <a:ext uri="{FF2B5EF4-FFF2-40B4-BE49-F238E27FC236}">
                <a16:creationId xmlns:a16="http://schemas.microsoft.com/office/drawing/2014/main" id="{623FBFA9-EF7A-46FD-8FF8-A1344F392AA4}"/>
              </a:ext>
            </a:extLst>
          </p:cNvPr>
          <p:cNvSpPr>
            <a:spLocks noGrp="1"/>
          </p:cNvSpPr>
          <p:nvPr>
            <p:ph idx="1"/>
          </p:nvPr>
        </p:nvSpPr>
        <p:spPr/>
        <p:txBody>
          <a:bodyPr/>
          <a:lstStyle/>
          <a:p>
            <a:r>
              <a:rPr lang="en-US" dirty="0"/>
              <a:t>Coding: The process of transforming raw data into symbols (usually numbers) </a:t>
            </a:r>
          </a:p>
          <a:p>
            <a:endParaRPr lang="en-US" dirty="0"/>
          </a:p>
        </p:txBody>
      </p:sp>
      <p:pic>
        <p:nvPicPr>
          <p:cNvPr id="4" name="Picture 3" descr="A text box shows a question with empty boxes to be checked below it.&#10; The question reads, What is your overall opinion of Target department stores? Below are seven unchecked boxes arranged horizontally, with the leftmost box representing an unfavorable opinion and the rightmost box representing a favorable opinion. Text below this box reads, Typical coding: 1 2 3 4 5 6 7.">
            <a:extLst>
              <a:ext uri="{FF2B5EF4-FFF2-40B4-BE49-F238E27FC236}">
                <a16:creationId xmlns:a16="http://schemas.microsoft.com/office/drawing/2014/main" id="{9596E533-58B2-4C14-A1A9-48FCB127C86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2796293"/>
            <a:ext cx="7086600" cy="18119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8FE04BB-5C47-4FB5-A1A2-AA641F6AE010}"/>
              </a:ext>
            </a:extLst>
          </p:cNvPr>
          <p:cNvSpPr>
            <a:spLocks noGrp="1"/>
          </p:cNvSpPr>
          <p:nvPr/>
        </p:nvSpPr>
        <p:spPr bwMode="auto">
          <a:xfrm>
            <a:off x="2247900" y="4836268"/>
            <a:ext cx="7696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None/>
            </a:pPr>
            <a:r>
              <a:rPr lang="en-US" sz="3000" b="1" i="1" dirty="0">
                <a:solidFill>
                  <a:schemeClr val="tx2"/>
                </a:solidFill>
              </a:rPr>
              <a:t>(Typical coding:</a:t>
            </a:r>
            <a:r>
              <a:rPr lang="en-US" sz="3000" b="1" dirty="0">
                <a:solidFill>
                  <a:schemeClr val="tx2"/>
                </a:solidFill>
              </a:rPr>
              <a:t>  1     2    3    4   5    6    7 </a:t>
            </a:r>
            <a:r>
              <a:rPr lang="en-US" sz="3000" b="1" i="1" dirty="0">
                <a:solidFill>
                  <a:schemeClr val="tx2"/>
                </a:solidFill>
              </a:rPr>
              <a:t>)</a:t>
            </a:r>
          </a:p>
        </p:txBody>
      </p:sp>
    </p:spTree>
    <p:extLst>
      <p:ext uri="{BB962C8B-B14F-4D97-AF65-F5344CB8AC3E}">
        <p14:creationId xmlns:p14="http://schemas.microsoft.com/office/powerpoint/2010/main" val="389794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BFC98CB-D5FC-4C41-A552-8348A9CD6D27}"/>
              </a:ext>
            </a:extLst>
          </p:cNvPr>
          <p:cNvSpPr>
            <a:spLocks noGrp="1"/>
          </p:cNvSpPr>
          <p:nvPr/>
        </p:nvSpPr>
        <p:spPr bwMode="auto">
          <a:xfrm>
            <a:off x="4662488" y="952500"/>
            <a:ext cx="3495675" cy="4829175"/>
          </a:xfrm>
          <a:prstGeom prst="rect">
            <a:avLst/>
          </a:prstGeom>
          <a:solidFill>
            <a:srgbClr val="FFFF99"/>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eaLnBrk="0" hangingPunct="0">
              <a:lnSpc>
                <a:spcPct val="90000"/>
              </a:lnSpc>
              <a:spcBef>
                <a:spcPct val="50000"/>
              </a:spcBef>
              <a:buNone/>
              <a:defRPr/>
            </a:pPr>
            <a:r>
              <a:rPr lang="en-US" sz="2400" b="1"/>
              <a:t>How did you learn about Brown Furniture Company? (check all that apply)</a:t>
            </a:r>
          </a:p>
          <a:p>
            <a:pPr marL="457200" indent="-457200" eaLnBrk="0" hangingPunct="0">
              <a:lnSpc>
                <a:spcPct val="90000"/>
              </a:lnSpc>
              <a:spcBef>
                <a:spcPts val="1800"/>
              </a:spcBef>
              <a:spcAft>
                <a:spcPts val="600"/>
              </a:spcAft>
              <a:buFont typeface="Wingdings" panose="05000000000000000000" pitchFamily="2" charset="2"/>
              <a:buChar char="q"/>
              <a:defRPr/>
            </a:pPr>
            <a:r>
              <a:rPr lang="en-US" sz="2400" b="1" dirty="0"/>
              <a:t>newspaper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radio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billboard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recommended by others</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drove by store</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other: _______________</a:t>
            </a:r>
            <a:endParaRPr lang="en-US" sz="2400" b="1"/>
          </a:p>
        </p:txBody>
      </p:sp>
      <p:sp>
        <p:nvSpPr>
          <p:cNvPr id="5" name="Content Placeholder 3">
            <a:extLst>
              <a:ext uri="{FF2B5EF4-FFF2-40B4-BE49-F238E27FC236}">
                <a16:creationId xmlns:a16="http://schemas.microsoft.com/office/drawing/2014/main" id="{5BA0FEA8-2C47-460E-9737-439D8F0982D7}"/>
              </a:ext>
            </a:extLst>
          </p:cNvPr>
          <p:cNvSpPr>
            <a:spLocks noGrp="1"/>
          </p:cNvSpPr>
          <p:nvPr/>
        </p:nvSpPr>
        <p:spPr bwMode="auto">
          <a:xfrm>
            <a:off x="8204200" y="952500"/>
            <a:ext cx="3359150" cy="4829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lgn="ctr" eaLnBrk="0" hangingPunct="0">
              <a:spcBef>
                <a:spcPts val="600"/>
              </a:spcBef>
              <a:spcAft>
                <a:spcPts val="600"/>
              </a:spcAft>
              <a:buNone/>
              <a:defRPr/>
            </a:pPr>
            <a:r>
              <a:rPr lang="en-US" sz="2800" b="1" i="1" dirty="0">
                <a:solidFill>
                  <a:schemeClr val="tx2"/>
                </a:solidFill>
              </a:rPr>
              <a:t>TYPICAL CODING:</a:t>
            </a:r>
          </a:p>
          <a:p>
            <a:pPr marL="0" indent="0" algn="ctr" eaLnBrk="0" hangingPunct="0">
              <a:spcBef>
                <a:spcPts val="600"/>
              </a:spcBef>
              <a:spcAft>
                <a:spcPts val="600"/>
              </a:spcAft>
              <a:buNone/>
              <a:defRPr/>
            </a:pPr>
            <a:r>
              <a:rPr lang="en-US" sz="2800" b="1" i="1">
                <a:solidFill>
                  <a:schemeClr val="tx2"/>
                </a:solidFill>
              </a:rPr>
              <a:t>6 different variables</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p:txBody>
      </p:sp>
      <p:sp>
        <p:nvSpPr>
          <p:cNvPr id="2" name="Title 1">
            <a:extLst>
              <a:ext uri="{FF2B5EF4-FFF2-40B4-BE49-F238E27FC236}">
                <a16:creationId xmlns:a16="http://schemas.microsoft.com/office/drawing/2014/main" id="{DA597354-1075-4FB2-B6F2-23ECB81BA495}"/>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Coding Closed-Ended Items</a:t>
            </a:r>
          </a:p>
        </p:txBody>
      </p:sp>
    </p:spTree>
    <p:extLst>
      <p:ext uri="{BB962C8B-B14F-4D97-AF65-F5344CB8AC3E}">
        <p14:creationId xmlns:p14="http://schemas.microsoft.com/office/powerpoint/2010/main" val="88947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96931-F0DC-47FA-836E-3A3232573818}"/>
              </a:ext>
            </a:extLst>
          </p:cNvPr>
          <p:cNvSpPr>
            <a:spLocks noGrp="1"/>
          </p:cNvSpPr>
          <p:nvPr>
            <p:ph type="title"/>
          </p:nvPr>
        </p:nvSpPr>
        <p:spPr>
          <a:xfrm>
            <a:off x="686834" y="1153572"/>
            <a:ext cx="3200400" cy="4461163"/>
          </a:xfrm>
        </p:spPr>
        <p:txBody>
          <a:bodyPr>
            <a:normAutofit/>
          </a:bodyPr>
          <a:lstStyle/>
          <a:p>
            <a:r>
              <a:rPr lang="en-US">
                <a:solidFill>
                  <a:srgbClr val="FFFFFF"/>
                </a:solidFill>
              </a:rPr>
              <a:t>Coding Open-Ended Items</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A0AB46B-80C8-42F0-BC9C-DEDB7F8D0D99}"/>
              </a:ext>
            </a:extLst>
          </p:cNvPr>
          <p:cNvSpPr>
            <a:spLocks noGrp="1"/>
          </p:cNvSpPr>
          <p:nvPr>
            <p:ph idx="1"/>
          </p:nvPr>
        </p:nvSpPr>
        <p:spPr>
          <a:xfrm>
            <a:off x="4447308" y="591344"/>
            <a:ext cx="6906491" cy="5585619"/>
          </a:xfrm>
        </p:spPr>
        <p:txBody>
          <a:bodyPr anchor="ctr">
            <a:normAutofit/>
          </a:bodyPr>
          <a:lstStyle/>
          <a:p>
            <a:r>
              <a:rPr lang="en-US"/>
              <a:t>Factual open-ended items seeking concrete responses are relatively easy to code</a:t>
            </a:r>
          </a:p>
          <a:p>
            <a:r>
              <a:rPr lang="en-US"/>
              <a:t>Numeric answers are typically recorded as given by the respondent, while other types of responses are given a specific code number </a:t>
            </a:r>
          </a:p>
          <a:p>
            <a:r>
              <a:rPr lang="en-US"/>
              <a:t>Example</a:t>
            </a:r>
          </a:p>
          <a:p>
            <a:pPr lvl="1"/>
            <a:r>
              <a:rPr lang="en-US"/>
              <a:t>(1): In what year were you born? (code year)</a:t>
            </a:r>
          </a:p>
          <a:p>
            <a:pPr lvl="1"/>
            <a:r>
              <a:rPr lang="en-US"/>
              <a:t>(2): how many times have you eaten at Streeter’s Grill in the last month? (code number)</a:t>
            </a:r>
          </a:p>
          <a:p>
            <a:pPr lvl="1"/>
            <a:r>
              <a:rPr lang="en-US"/>
              <a:t>(3) Name the first 3 coffee shops located in Tampa that come to mind (code as 3 separate variables; assign numbers to represent each coffee shop mentioned) </a:t>
            </a:r>
            <a:endParaRPr lang="en-US" dirty="0"/>
          </a:p>
        </p:txBody>
      </p:sp>
    </p:spTree>
    <p:extLst>
      <p:ext uri="{BB962C8B-B14F-4D97-AF65-F5344CB8AC3E}">
        <p14:creationId xmlns:p14="http://schemas.microsoft.com/office/powerpoint/2010/main" val="1397167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BD02-6B5C-4895-AB26-16639BFE0C53}"/>
              </a:ext>
            </a:extLst>
          </p:cNvPr>
          <p:cNvSpPr>
            <a:spLocks noGrp="1"/>
          </p:cNvSpPr>
          <p:nvPr>
            <p:ph type="title"/>
          </p:nvPr>
        </p:nvSpPr>
        <p:spPr>
          <a:xfrm>
            <a:off x="6513788" y="365125"/>
            <a:ext cx="4840010" cy="1807305"/>
          </a:xfrm>
        </p:spPr>
        <p:txBody>
          <a:bodyPr>
            <a:normAutofit/>
          </a:bodyPr>
          <a:lstStyle/>
          <a:p>
            <a:r>
              <a:rPr lang="en-US"/>
              <a:t>Coding Open-Ended Items</a:t>
            </a:r>
            <a:endParaRPr lang="en-US" dirty="0"/>
          </a:p>
        </p:txBody>
      </p:sp>
      <p:pic>
        <p:nvPicPr>
          <p:cNvPr id="5" name="Picture 4" descr="Question mark on green pastel background">
            <a:extLst>
              <a:ext uri="{FF2B5EF4-FFF2-40B4-BE49-F238E27FC236}">
                <a16:creationId xmlns:a16="http://schemas.microsoft.com/office/drawing/2014/main" id="{6F80714B-342E-40F2-B504-5088010D8932}"/>
              </a:ext>
            </a:extLst>
          </p:cNvPr>
          <p:cNvPicPr>
            <a:picLocks noChangeAspect="1"/>
          </p:cNvPicPr>
          <p:nvPr/>
        </p:nvPicPr>
        <p:blipFill rotWithShape="1">
          <a:blip r:embed="rId3"/>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8790191-E1CF-43B1-834E-E00609183A13}"/>
              </a:ext>
            </a:extLst>
          </p:cNvPr>
          <p:cNvSpPr>
            <a:spLocks noGrp="1"/>
          </p:cNvSpPr>
          <p:nvPr>
            <p:ph idx="1"/>
          </p:nvPr>
        </p:nvSpPr>
        <p:spPr>
          <a:xfrm>
            <a:off x="6513788" y="2333297"/>
            <a:ext cx="4840010" cy="3843666"/>
          </a:xfrm>
        </p:spPr>
        <p:txBody>
          <a:bodyPr>
            <a:normAutofit/>
          </a:bodyPr>
          <a:lstStyle/>
          <a:p>
            <a:r>
              <a:rPr lang="en-US" sz="2000"/>
              <a:t>Exploratory open-ended items seeking less structured responses are much more difficult to code</a:t>
            </a:r>
          </a:p>
          <a:p>
            <a:r>
              <a:rPr lang="en-US" sz="2000"/>
              <a:t>Example: </a:t>
            </a:r>
          </a:p>
          <a:p>
            <a:pPr lvl="1"/>
            <a:r>
              <a:rPr lang="en-US" sz="2000"/>
              <a:t>In your own words, give us 2 or 3 reasons why you prefer to leave the state after graduation </a:t>
            </a:r>
          </a:p>
        </p:txBody>
      </p:sp>
    </p:spTree>
    <p:extLst>
      <p:ext uri="{BB962C8B-B14F-4D97-AF65-F5344CB8AC3E}">
        <p14:creationId xmlns:p14="http://schemas.microsoft.com/office/powerpoint/2010/main" val="2201215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2FAFFA6-EC3E-4576-B7B7-1DEFAB3D98E9}"/>
              </a:ext>
            </a:extLst>
          </p:cNvPr>
          <p:cNvSpPr>
            <a:spLocks noGrp="1"/>
          </p:cNvSpPr>
          <p:nvPr>
            <p:ph type="title"/>
          </p:nvPr>
        </p:nvSpPr>
        <p:spPr>
          <a:xfrm>
            <a:off x="1143000" y="990599"/>
            <a:ext cx="9906000" cy="685800"/>
          </a:xfrm>
        </p:spPr>
        <p:txBody>
          <a:bodyPr anchor="t">
            <a:normAutofit/>
          </a:bodyPr>
          <a:lstStyle/>
          <a:p>
            <a:r>
              <a:rPr lang="en-US" sz="3400"/>
              <a:t>Process for Coding Exploratory Open-Ended Questions</a:t>
            </a:r>
          </a:p>
        </p:txBody>
      </p:sp>
      <p:graphicFrame>
        <p:nvGraphicFramePr>
          <p:cNvPr id="5" name="Content Placeholder 2">
            <a:extLst>
              <a:ext uri="{FF2B5EF4-FFF2-40B4-BE49-F238E27FC236}">
                <a16:creationId xmlns:a16="http://schemas.microsoft.com/office/drawing/2014/main" id="{5E1708B1-2A56-40CF-B74B-11BC40EF7BF6}"/>
              </a:ext>
            </a:extLst>
          </p:cNvPr>
          <p:cNvGraphicFramePr>
            <a:graphicFrameLocks noGrp="1"/>
          </p:cNvGraphicFramePr>
          <p:nvPr>
            <p:ph idx="1"/>
            <p:extLst>
              <p:ext uri="{D42A27DB-BD31-4B8C-83A1-F6EECF244321}">
                <p14:modId xmlns:p14="http://schemas.microsoft.com/office/powerpoint/2010/main" val="216572042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730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4433294-4E8B-4D20-AC46-824A6348F31B}"/>
              </a:ext>
            </a:extLst>
          </p:cNvPr>
          <p:cNvSpPr>
            <a:spLocks noGrp="1"/>
          </p:cNvSpPr>
          <p:nvPr>
            <p:ph type="title"/>
          </p:nvPr>
        </p:nvSpPr>
        <p:spPr>
          <a:xfrm>
            <a:off x="1143000" y="990599"/>
            <a:ext cx="9906000" cy="685800"/>
          </a:xfrm>
        </p:spPr>
        <p:txBody>
          <a:bodyPr anchor="t">
            <a:normAutofit/>
          </a:bodyPr>
          <a:lstStyle/>
          <a:p>
            <a:r>
              <a:rPr lang="en-US" sz="4000"/>
              <a:t>Cleaning the Data</a:t>
            </a:r>
          </a:p>
        </p:txBody>
      </p:sp>
      <p:graphicFrame>
        <p:nvGraphicFramePr>
          <p:cNvPr id="5" name="Content Placeholder 2">
            <a:extLst>
              <a:ext uri="{FF2B5EF4-FFF2-40B4-BE49-F238E27FC236}">
                <a16:creationId xmlns:a16="http://schemas.microsoft.com/office/drawing/2014/main" id="{708D431C-71CD-4FCD-9BEC-6092D1991880}"/>
              </a:ext>
            </a:extLst>
          </p:cNvPr>
          <p:cNvGraphicFramePr>
            <a:graphicFrameLocks noGrp="1"/>
          </p:cNvGraphicFramePr>
          <p:nvPr>
            <p:ph idx="1"/>
            <p:extLst>
              <p:ext uri="{D42A27DB-BD31-4B8C-83A1-F6EECF244321}">
                <p14:modId xmlns:p14="http://schemas.microsoft.com/office/powerpoint/2010/main" val="428112461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095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jigsaw puzzle&#10;&#10;Description automatically generated">
            <a:extLst>
              <a:ext uri="{FF2B5EF4-FFF2-40B4-BE49-F238E27FC236}">
                <a16:creationId xmlns:a16="http://schemas.microsoft.com/office/drawing/2014/main" id="{761A74C9-4437-4996-BDC2-072245B9EC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833" t="2353" r="9496"/>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EBF4B-A9F2-4A9E-AA4C-A200D71C18DE}"/>
              </a:ext>
            </a:extLst>
          </p:cNvPr>
          <p:cNvSpPr>
            <a:spLocks noGrp="1"/>
          </p:cNvSpPr>
          <p:nvPr>
            <p:ph type="title"/>
          </p:nvPr>
        </p:nvSpPr>
        <p:spPr>
          <a:xfrm>
            <a:off x="371094" y="1161288"/>
            <a:ext cx="3438144" cy="1124712"/>
          </a:xfrm>
        </p:spPr>
        <p:txBody>
          <a:bodyPr anchor="b">
            <a:normAutofit/>
          </a:bodyPr>
          <a:lstStyle/>
          <a:p>
            <a:r>
              <a:rPr lang="en-US" sz="2800"/>
              <a:t>Handling Missing Data</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63F0A4-178E-497B-91E8-865DC69896A0}"/>
              </a:ext>
            </a:extLst>
          </p:cNvPr>
          <p:cNvSpPr>
            <a:spLocks noGrp="1"/>
          </p:cNvSpPr>
          <p:nvPr>
            <p:ph idx="1"/>
          </p:nvPr>
        </p:nvSpPr>
        <p:spPr>
          <a:xfrm>
            <a:off x="371094" y="2718054"/>
            <a:ext cx="3438906" cy="3207258"/>
          </a:xfrm>
        </p:spPr>
        <p:txBody>
          <a:bodyPr anchor="t">
            <a:normAutofit/>
          </a:bodyPr>
          <a:lstStyle/>
          <a:p>
            <a:r>
              <a:rPr lang="en-US" sz="1700"/>
              <a:t>Item Nonresponse: A source of error that arises when a respondent agrees to an interview but refuses, or is unable, to answer specific questions </a:t>
            </a:r>
          </a:p>
          <a:p>
            <a:pPr lvl="1"/>
            <a:r>
              <a:rPr lang="en-US" sz="1700"/>
              <a:t>If a particular case has a significant amount of item nonresponse, it should probably be eliminated during the editing process </a:t>
            </a:r>
          </a:p>
        </p:txBody>
      </p:sp>
      <p:sp>
        <p:nvSpPr>
          <p:cNvPr id="8" name="TextBox 7">
            <a:extLst>
              <a:ext uri="{FF2B5EF4-FFF2-40B4-BE49-F238E27FC236}">
                <a16:creationId xmlns:a16="http://schemas.microsoft.com/office/drawing/2014/main" id="{956ABF9E-755B-4F1E-B229-9FBDD8B4BAAE}"/>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com/academy/avoid-the-problem-of-missing-dat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1291595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5C83-CCAE-4406-AF49-A0E40D445862}"/>
              </a:ext>
            </a:extLst>
          </p:cNvPr>
          <p:cNvSpPr>
            <a:spLocks noGrp="1"/>
          </p:cNvSpPr>
          <p:nvPr>
            <p:ph type="title"/>
          </p:nvPr>
        </p:nvSpPr>
        <p:spPr/>
        <p:txBody>
          <a:bodyPr/>
          <a:lstStyle/>
          <a:p>
            <a:r>
              <a:rPr lang="en-US" dirty="0"/>
              <a:t>First Exam</a:t>
            </a:r>
          </a:p>
        </p:txBody>
      </p:sp>
      <p:sp>
        <p:nvSpPr>
          <p:cNvPr id="3" name="Content Placeholder 2">
            <a:extLst>
              <a:ext uri="{FF2B5EF4-FFF2-40B4-BE49-F238E27FC236}">
                <a16:creationId xmlns:a16="http://schemas.microsoft.com/office/drawing/2014/main" id="{164347EA-471E-4087-83BA-FBCB156BD582}"/>
              </a:ext>
            </a:extLst>
          </p:cNvPr>
          <p:cNvSpPr>
            <a:spLocks noGrp="1"/>
          </p:cNvSpPr>
          <p:nvPr>
            <p:ph idx="1"/>
          </p:nvPr>
        </p:nvSpPr>
        <p:spPr/>
        <p:txBody>
          <a:bodyPr/>
          <a:lstStyle/>
          <a:p>
            <a:r>
              <a:rPr lang="en-US" dirty="0"/>
              <a:t>Any question?</a:t>
            </a:r>
          </a:p>
        </p:txBody>
      </p:sp>
      <p:pic>
        <p:nvPicPr>
          <p:cNvPr id="1026" name="Picture 2" descr="Exam meme: memes">
            <a:extLst>
              <a:ext uri="{FF2B5EF4-FFF2-40B4-BE49-F238E27FC236}">
                <a16:creationId xmlns:a16="http://schemas.microsoft.com/office/drawing/2014/main" id="{B01318AC-12A3-4389-8E71-A61F80BE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09575"/>
            <a:ext cx="6457950" cy="6448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 GIFs - Get the best GIF on GIPHY">
            <a:extLst>
              <a:ext uri="{FF2B5EF4-FFF2-40B4-BE49-F238E27FC236}">
                <a16:creationId xmlns:a16="http://schemas.microsoft.com/office/drawing/2014/main" id="{782C02F2-51EE-4940-8AFC-EBE09308C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0155" y="360521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4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CF06530-3EFD-496B-896F-50BEFCC865D4}"/>
              </a:ext>
            </a:extLst>
          </p:cNvPr>
          <p:cNvSpPr>
            <a:spLocks noGrp="1"/>
          </p:cNvSpPr>
          <p:nvPr>
            <p:ph type="title"/>
          </p:nvPr>
        </p:nvSpPr>
        <p:spPr>
          <a:xfrm>
            <a:off x="1143000" y="990599"/>
            <a:ext cx="9906000" cy="685800"/>
          </a:xfrm>
        </p:spPr>
        <p:txBody>
          <a:bodyPr anchor="t">
            <a:normAutofit/>
          </a:bodyPr>
          <a:lstStyle/>
          <a:p>
            <a:r>
              <a:rPr lang="en-US" sz="4000"/>
              <a:t>Alternative Strategies for Handling Missing Data</a:t>
            </a:r>
          </a:p>
        </p:txBody>
      </p:sp>
      <p:graphicFrame>
        <p:nvGraphicFramePr>
          <p:cNvPr id="5" name="Content Placeholder 2">
            <a:extLst>
              <a:ext uri="{FF2B5EF4-FFF2-40B4-BE49-F238E27FC236}">
                <a16:creationId xmlns:a16="http://schemas.microsoft.com/office/drawing/2014/main" id="{73BF4C14-E90D-4C93-ABA7-32BD17490C2A}"/>
              </a:ext>
            </a:extLst>
          </p:cNvPr>
          <p:cNvGraphicFramePr>
            <a:graphicFrameLocks noGrp="1"/>
          </p:cNvGraphicFramePr>
          <p:nvPr>
            <p:ph idx="1"/>
            <p:extLst>
              <p:ext uri="{D42A27DB-BD31-4B8C-83A1-F6EECF244321}">
                <p14:modId xmlns:p14="http://schemas.microsoft.com/office/powerpoint/2010/main" val="192136893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92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447C5-E35F-4809-A6AF-B7B2622278C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Project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types of data sources of the Avery Fitness Center project. The data sources pointing toward the central idea “AFC Member Number” in clockwise direction are as follows:&#10;Behavioral Data from Phone GPS (Location Software enabled) - Area entered, Date of entry/exit to area, Time of entry/exit to area, Data usage in area&#10;Behavioral Data from Wearable Tech (e.g., Fitbit) (Location Software enabled) – Area entered, Date of entry/exit to area, Time of entry/exit to area, Data usage in area, Steps taken/Stairs climbed, Miles walked/run, Calories burned&#10;Behavioral Data from Facility Entry (Phone ID Card or Key Fob) – Date of entry, Time of entry, Card Vs. scanned entry&#10;Behavioral Data from Accounting Records (Initial and Recurring) – Membership fees paid, Additional fees paid, Type of payment, (cash, credit card, other), Automatic payment enrollment, Payment frequency (per contract), Date payments received, Credits issued, Membership History/ Length of Membership&#10;Behavioral Data from Marketing Records (Initial and Recurring) – Joined via a promotion, Referred a friend or family member, Subscription to AFC newsletter;&#10;Communication Data from Application Form (Initial contact data) – Name, Address, Telephone Number, Alternative Telephone Number, Emergency Contact Information, Email Address, Date of Birth, Gender, Employer, Other Household Member Demo, Initial Type of Membership, Source of Learning about AFC, Date of Application, Staff name, Membership Number&#10;Communication Data from Survey Data Collection (Self-Report data) – Service usage by type (self-report), Importance of various motivations, Net promoter score (recommend), Original event that led to AFC, Education Level, Annual Household Income&quot;&#10;">
            <a:extLst>
              <a:ext uri="{FF2B5EF4-FFF2-40B4-BE49-F238E27FC236}">
                <a16:creationId xmlns:a16="http://schemas.microsoft.com/office/drawing/2014/main" id="{A41E46AF-28E3-46AF-A3EB-B4E4B4C63E6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45876"/>
            <a:ext cx="7214616" cy="53388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944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Survey</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a survey for Avery Fitness Center. &#10;Text at the beginning of the survey reads, Thank you for taking time to provide important feedback about Avery Fitness Center (AFC). Please answer the following questions. Your candid responses will help us provide better services in the future. No one at AFC will see your specific responses, so please be honest. This is followed by five questions. The first question reads, Which of the following AFC services have you utilized at least once in the last 30 days? (Please check all that apply). This question is followed by a checklist with unchecked boxes. The elements of the checklist are as follows: Weight Training, Classes, Exercise Circuit, Circulation Station, Therapy Pool. The second question reads, Within the past 30 days, approximately how many times have you visited AFC to exercise? This question is followed by a blank line, with text beside it that reads, Times in the last 30 days. The third question reads, During what part of the day have you normally visited AFC? (Please check only one). The words ‘normally’ and ‘one’ are underlined. This question is followed by a checklist with unchecked boxes. The elements of the checklist are as follows: morning, afternoon, evening. The fourth question reads, How did you learn about AFC? (Please check all that apply). This question is followed by a checklist with unchecked boxes. The elements of the checklist are as follows: Recommendation from Doctor, Recommendation from Friend or Acquaintance, Advertising (including Yellow Pages), Heard AFC director speak, Drove by location, Article in Paper, Other. The fifth question reads, How important to you personally is each of the following reasons for participating in AFC programs? (Circle a number on each scale). Below this question are four reasons, namely General Health and Fitness, Social Aspects, Physical Enjoyment, and Specific Medical Concerns, arranged vertically on the left. Beside each reason is a scale showing numbers from 1 to 5, arranged horizontally. The end of the scale with the number 1 represents ‘not at all important,’ while the end of the scale with the number 5 represents ‘very important.’">
            <a:extLst>
              <a:ext uri="{FF2B5EF4-FFF2-40B4-BE49-F238E27FC236}">
                <a16:creationId xmlns:a16="http://schemas.microsoft.com/office/drawing/2014/main" id="{5F9C106E-8C11-47BF-9A5E-F172C0BEDE6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t="4329"/>
          <a:stretch>
            <a:fillRect/>
          </a:stretch>
        </p:blipFill>
        <p:spPr bwMode="auto">
          <a:xfrm>
            <a:off x="4654296" y="947713"/>
            <a:ext cx="7214616" cy="49351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88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Avery Fitness Center Survey (cont.)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xhibit shows the continuation of the survey for Avery Fitness Center.&#10;The exhibit shows questions from 6 to 11. The sixth question reads, How likely is it that you would recommend AFC to a friend or colleague? Below this is a scale showing numbers from 0 to 10, arranged horizontally. The end of the scale with the number 0 represents ‘not at all likely,’ the center of the scale with the number 5 represents ‘neutral,’ and the end of the scale with the number 10 represents ‘extremely likely.’ The seventh question reads, What was the original event that caused you to begin using services from AFC? Below this question is a blank line for the answer. The eighth question reads, Current Age. Beside this is a blank line for the answer. The ninth question reads, Gender. Beside this are two unchecked boxes, one labeled male and the other labeled female. The tenth question reads, Highest Level of Education Achieved. Below this is a checklist with unchecked boxes. The elements of the checklist are as follows: Less than High School, High School Degree, Some College, Associates Degree, Four-year College Degree, Advanced Degree. The eleventh question reads, What is your approximate annual household income from all sources, before taxes? (Please check the appropriate category &amp; employment status). Below this are two checklists, each with unchecked boxes. The elements of the first checklist are as follows: $0-15,000, $15,001-30,000, $30,001-45,000, $45,001-60,000, $60,000 -75,000, $75,001-90,000, $90,001-105,000, $105,001-120,000, more than $120,000. The elements of the second checklist are as follows: employed, retired. Text at the end of the survey reads, Thank you!">
            <a:extLst>
              <a:ext uri="{FF2B5EF4-FFF2-40B4-BE49-F238E27FC236}">
                <a16:creationId xmlns:a16="http://schemas.microsoft.com/office/drawing/2014/main" id="{565AAFC3-7432-41A1-8C44-6288EC0BA69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359119"/>
            <a:ext cx="7214616" cy="4112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4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F41BD-E1C1-4D79-9550-C47033B2106D}"/>
              </a:ext>
            </a:extLst>
          </p:cNvPr>
          <p:cNvSpPr>
            <a:spLocks noGrp="1"/>
          </p:cNvSpPr>
          <p:nvPr>
            <p:ph type="title"/>
          </p:nvPr>
        </p:nvSpPr>
        <p:spPr>
          <a:xfrm>
            <a:off x="640080" y="325369"/>
            <a:ext cx="4368602" cy="1956841"/>
          </a:xfrm>
        </p:spPr>
        <p:txBody>
          <a:bodyPr anchor="b">
            <a:normAutofit/>
          </a:bodyPr>
          <a:lstStyle/>
          <a:p>
            <a:r>
              <a:rPr lang="en-US" sz="5400"/>
              <a:t>Developing a Codebook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7B3CA-5B14-4ACE-B828-DC0851057CCA}"/>
              </a:ext>
            </a:extLst>
          </p:cNvPr>
          <p:cNvSpPr>
            <a:spLocks noGrp="1"/>
          </p:cNvSpPr>
          <p:nvPr>
            <p:ph idx="1"/>
          </p:nvPr>
        </p:nvSpPr>
        <p:spPr>
          <a:xfrm>
            <a:off x="640080" y="2872899"/>
            <a:ext cx="4243589" cy="3320668"/>
          </a:xfrm>
        </p:spPr>
        <p:txBody>
          <a:bodyPr>
            <a:normAutofit/>
          </a:bodyPr>
          <a:lstStyle/>
          <a:p>
            <a:r>
              <a:rPr lang="en-US" sz="2200"/>
              <a:t>Codebook: A document that contains explicit directions about how data from data collection forms are coded in the data file </a:t>
            </a:r>
          </a:p>
        </p:txBody>
      </p:sp>
      <p:pic>
        <p:nvPicPr>
          <p:cNvPr id="5" name="Picture 4" descr="Text&#10;&#10;Description automatically generated with medium confidence">
            <a:extLst>
              <a:ext uri="{FF2B5EF4-FFF2-40B4-BE49-F238E27FC236}">
                <a16:creationId xmlns:a16="http://schemas.microsoft.com/office/drawing/2014/main" id="{F3432479-E7C9-4CFD-9A0F-4F498079C86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4151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2F7E1-EAD4-4C9A-981F-DDB8280B94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variable names, descriptions, and response options for developing a codebook.&#10;The row-wise data are as follows: ID, Questionnaire identification number; WEIGHT, Utilized weight training in previous 30 days?, 0 equals no 1 equals yes; CLASSES, Utilized classes in previous 30 days?, 0 equals no 1 equals yes; CIRCUIT, Utilized exercise circuit in previous 30 days?, 0 equals no 1 equals yes; STATION, Utilized circulation station in previous 30 days?, 0 equals no 1 equals yes; POOL, Utilized therapy pool in previous 30 days?, 0 equals no 1 equals yes; VISITS, Number of visits to AFC in previous 30 days?, (record number); DAYPART, Normal time to visit AFC?, 1 equals morning, 2 equals afternoon, 3 equals evening; DOCTOR, How learned about AFC? Doctor Rec., 0 equals no 1 equals yes; WOM, How learned about AFC? Friend Rec., 0 equals no 1 equals yes; ADVERT, How learned about AFC? Advertising, 0 equals no 1 equals yes; SPEAKER, How learned about AFC? Heard director speak, 0 equals no 1 equals yes; LOCATION, How learned about AFC? Drove by location, 0 equals no 1 equals yes; ARTICLE, How learned about AFC? Article in newspaper, 0 equals no 1 equals yes; OTHER, How learned about AFC? Other, 0 equals no 1 equals yes; FITNESS, Importance for participation: General Health and Fitness, (1 – 5, “not at all important – very important”); SOCIAL, Social Aspects, SAME; ENJOY, Physical Enjoyment, SAME; MEDICAL, Specific Medical Concerns, SAME.">
            <a:extLst>
              <a:ext uri="{FF2B5EF4-FFF2-40B4-BE49-F238E27FC236}">
                <a16:creationId xmlns:a16="http://schemas.microsoft.com/office/drawing/2014/main" id="{31312AD2-8527-431F-A7A3-62AC18A358C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81950"/>
            <a:ext cx="7214616" cy="52666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482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FEF3F-049E-451D-8D32-C9A133EDB00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 (cont.)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continuation of the variable names, descriptions, and response options for developing a codebook.&#10;The row-wise data are as follows: RECOM, How likely to recommend?, (0-10, “not at all likely—extremely likely”); EVENT, What original event caused you to begin AFC? (open ended), 1 equals general health or exercise, 2 equals pool or facilities, 3 equals rehab or specific medical needs, 4 equals social considerations, 5 equals transfer from another center, 6 equals other; AGE, Current Age, (record number); GENDER, Gender, 1 equals male, 2 equals female; EDUCAT, Highest level of education achieved?, 1 equals less than high school, 2 equals high school degree, 3 equals some college, 4 equals associates degree, 5 equals four-year college degree, 6 equals advanced degree; INCOME, Annual household income before taxes, 1 equals $0 — 15,000, 2 equals $15,001 — 30,000, 3 equals $30,001 — 45,000, 4 equals $45,001 — 60,000, 5 equals $60,001 — 75,000, 6 equals $75,001 — 90,000, 7 equals $90,001 — 105,000, 8 equals $105,001 — 120,000, 9 equals more than $120,000; STATUS, Work Status, 1 equals employed, 2 equals retired; REVENUE, Previous year Revenue from Respondent, ($$$ from secondary records). Text at the end of the exhibit reads, MISSING equals ">
            <a:extLst>
              <a:ext uri="{FF2B5EF4-FFF2-40B4-BE49-F238E27FC236}">
                <a16:creationId xmlns:a16="http://schemas.microsoft.com/office/drawing/2014/main" id="{562D90CF-0D23-4941-A011-3D49E602C7D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27840"/>
            <a:ext cx="7214616" cy="5374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036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4D1A3F1-913F-4840-A795-36E8A46261A2}"/>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5-min snippet – Climate Change</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BCCF2C-AF81-4C9A-A5FF-C562D5C43D49}"/>
              </a:ext>
            </a:extLst>
          </p:cNvPr>
          <p:cNvSpPr>
            <a:spLocks noGrp="1"/>
          </p:cNvSpPr>
          <p:nvPr>
            <p:ph idx="1"/>
          </p:nvPr>
        </p:nvSpPr>
        <p:spPr>
          <a:xfrm>
            <a:off x="1295400" y="2288833"/>
            <a:ext cx="4800600" cy="3711571"/>
          </a:xfrm>
        </p:spPr>
        <p:txBody>
          <a:bodyPr>
            <a:normAutofit/>
          </a:bodyPr>
          <a:lstStyle/>
          <a:p>
            <a:r>
              <a:rPr lang="en-US" sz="2000">
                <a:solidFill>
                  <a:schemeClr val="bg1"/>
                </a:solidFill>
              </a:rPr>
              <a:t>Cloud</a:t>
            </a:r>
          </a:p>
          <a:p>
            <a:r>
              <a:rPr lang="en-US" sz="2000">
                <a:solidFill>
                  <a:schemeClr val="bg1"/>
                </a:solidFill>
              </a:rPr>
              <a:t>CO2</a:t>
            </a:r>
          </a:p>
        </p:txBody>
      </p:sp>
      <p:pic>
        <p:nvPicPr>
          <p:cNvPr id="6" name="Picture 5">
            <a:extLst>
              <a:ext uri="{FF2B5EF4-FFF2-40B4-BE49-F238E27FC236}">
                <a16:creationId xmlns:a16="http://schemas.microsoft.com/office/drawing/2014/main" id="{F932389E-F7DC-44B9-BC79-2E526A45DE5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45193" y="416439"/>
            <a:ext cx="3588640" cy="2691480"/>
          </a:xfrm>
          <a:prstGeom prst="rect">
            <a:avLst/>
          </a:prstGeom>
        </p:spPr>
      </p:pic>
      <p:sp>
        <p:nvSpPr>
          <p:cNvPr id="15" name="Rectangle 1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NASA To Release Artificial Clouds Above Maryland Coast">
            <a:hlinkClick r:id="" action="ppaction://media"/>
            <a:extLst>
              <a:ext uri="{FF2B5EF4-FFF2-40B4-BE49-F238E27FC236}">
                <a16:creationId xmlns:a16="http://schemas.microsoft.com/office/drawing/2014/main" id="{C2C66125-568E-4341-BC8A-E7255DB01226}"/>
              </a:ext>
            </a:extLst>
          </p:cNvPr>
          <p:cNvPicPr>
            <a:picLocks noRot="1" noChangeAspect="1"/>
          </p:cNvPicPr>
          <p:nvPr>
            <a:videoFile r:link="rId1"/>
          </p:nvPr>
        </p:nvPicPr>
        <p:blipFill>
          <a:blip r:embed="rId6"/>
          <a:stretch>
            <a:fillRect/>
          </a:stretch>
        </p:blipFill>
        <p:spPr>
          <a:xfrm>
            <a:off x="8038661" y="4108742"/>
            <a:ext cx="3588640" cy="2027581"/>
          </a:xfrm>
          <a:prstGeom prst="rect">
            <a:avLst/>
          </a:prstGeom>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7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314A-CEF7-4342-B944-84388DB20025}"/>
              </a:ext>
            </a:extLst>
          </p:cNvPr>
          <p:cNvSpPr>
            <a:spLocks noGrp="1"/>
          </p:cNvSpPr>
          <p:nvPr>
            <p:ph type="title"/>
          </p:nvPr>
        </p:nvSpPr>
        <p:spPr>
          <a:xfrm>
            <a:off x="762001" y="803325"/>
            <a:ext cx="5314536" cy="1325563"/>
          </a:xfrm>
        </p:spPr>
        <p:txBody>
          <a:bodyPr>
            <a:normAutofit/>
          </a:bodyPr>
          <a:lstStyle/>
          <a:p>
            <a:r>
              <a:rPr lang="en-US"/>
              <a:t>Feedback</a:t>
            </a:r>
            <a:endParaRPr lang="en-US" dirty="0"/>
          </a:p>
        </p:txBody>
      </p:sp>
      <p:sp>
        <p:nvSpPr>
          <p:cNvPr id="35" name="Content Placeholder 2">
            <a:extLst>
              <a:ext uri="{FF2B5EF4-FFF2-40B4-BE49-F238E27FC236}">
                <a16:creationId xmlns:a16="http://schemas.microsoft.com/office/drawing/2014/main" id="{AF25330B-CADE-43BA-B951-8FFC58AF73A5}"/>
              </a:ext>
            </a:extLst>
          </p:cNvPr>
          <p:cNvSpPr>
            <a:spLocks noGrp="1"/>
          </p:cNvSpPr>
          <p:nvPr>
            <p:ph idx="1"/>
          </p:nvPr>
        </p:nvSpPr>
        <p:spPr>
          <a:xfrm>
            <a:off x="762000" y="2279018"/>
            <a:ext cx="5314543" cy="3375920"/>
          </a:xfrm>
        </p:spPr>
        <p:txBody>
          <a:bodyPr anchor="t">
            <a:normAutofit/>
          </a:bodyPr>
          <a:lstStyle/>
          <a:p>
            <a:pPr marL="0" indent="0">
              <a:buNone/>
            </a:pPr>
            <a:r>
              <a:rPr lang="en-US" sz="1800"/>
              <a:t>How was the exam?</a:t>
            </a:r>
          </a:p>
          <a:p>
            <a:pPr marL="514350" indent="-514350">
              <a:buFont typeface="+mj-lt"/>
              <a:buAutoNum type="alphaUcPeriod"/>
            </a:pPr>
            <a:r>
              <a:rPr lang="en-US" sz="1800"/>
              <a:t>Extremely hard</a:t>
            </a:r>
          </a:p>
          <a:p>
            <a:pPr marL="514350" indent="-514350">
              <a:buFont typeface="+mj-lt"/>
              <a:buAutoNum type="alphaUcPeriod"/>
            </a:pPr>
            <a:r>
              <a:rPr lang="en-US" sz="1800"/>
              <a:t>Manageable</a:t>
            </a:r>
          </a:p>
          <a:p>
            <a:pPr marL="514350" indent="-514350">
              <a:buFont typeface="+mj-lt"/>
              <a:buAutoNum type="alphaUcPeriod"/>
            </a:pPr>
            <a:r>
              <a:rPr lang="en-US" sz="1800"/>
              <a:t>Easy peasy</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4B295957-23FF-4F11-8BE8-53410E781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9029944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79E8-F9F9-46C5-A40F-F0CF5356F137}"/>
              </a:ext>
            </a:extLst>
          </p:cNvPr>
          <p:cNvSpPr>
            <a:spLocks noGrp="1"/>
          </p:cNvSpPr>
          <p:nvPr>
            <p:ph type="title"/>
          </p:nvPr>
        </p:nvSpPr>
        <p:spPr>
          <a:xfrm>
            <a:off x="762001" y="803325"/>
            <a:ext cx="5314536" cy="1325563"/>
          </a:xfrm>
        </p:spPr>
        <p:txBody>
          <a:bodyPr>
            <a:normAutofit/>
          </a:bodyPr>
          <a:lstStyle/>
          <a:p>
            <a:r>
              <a:rPr lang="en-US" dirty="0"/>
              <a:t>Feedback</a:t>
            </a:r>
          </a:p>
        </p:txBody>
      </p:sp>
      <p:sp>
        <p:nvSpPr>
          <p:cNvPr id="3" name="Content Placeholder 2">
            <a:extLst>
              <a:ext uri="{FF2B5EF4-FFF2-40B4-BE49-F238E27FC236}">
                <a16:creationId xmlns:a16="http://schemas.microsoft.com/office/drawing/2014/main" id="{0F415A89-31EE-4E19-9FDE-A8458274C4E0}"/>
              </a:ext>
            </a:extLst>
          </p:cNvPr>
          <p:cNvSpPr>
            <a:spLocks noGrp="1"/>
          </p:cNvSpPr>
          <p:nvPr>
            <p:ph idx="1"/>
          </p:nvPr>
        </p:nvSpPr>
        <p:spPr>
          <a:xfrm>
            <a:off x="762000" y="2279018"/>
            <a:ext cx="5314543" cy="3375920"/>
          </a:xfrm>
        </p:spPr>
        <p:txBody>
          <a:bodyPr anchor="t">
            <a:normAutofit/>
          </a:bodyPr>
          <a:lstStyle/>
          <a:p>
            <a:pPr marL="0" indent="0">
              <a:buNone/>
            </a:pPr>
            <a:r>
              <a:rPr lang="en-US" sz="1800"/>
              <a:t>Did you make your own notes?</a:t>
            </a:r>
          </a:p>
          <a:p>
            <a:pPr marL="514350" indent="-514350">
              <a:buFont typeface="+mj-lt"/>
              <a:buAutoNum type="alphaUcPeriod"/>
            </a:pPr>
            <a:r>
              <a:rPr lang="en-US" sz="1800"/>
              <a:t>Yes</a:t>
            </a:r>
          </a:p>
          <a:p>
            <a:pPr marL="514350" indent="-514350">
              <a:buFont typeface="+mj-lt"/>
              <a:buAutoNum type="alphaUcPeriod"/>
            </a:pPr>
            <a:r>
              <a:rPr lang="en-US" sz="1800"/>
              <a:t>No</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Open Enrollment">
            <a:extLst>
              <a:ext uri="{FF2B5EF4-FFF2-40B4-BE49-F238E27FC236}">
                <a16:creationId xmlns:a16="http://schemas.microsoft.com/office/drawing/2014/main" id="{2E4B55BC-65E0-4EC7-A601-E3D0D7513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1581792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B2196-5516-499B-A441-504D13ECBC36}"/>
              </a:ext>
            </a:extLst>
          </p:cNvPr>
          <p:cNvSpPr>
            <a:spLocks noGrp="1"/>
          </p:cNvSpPr>
          <p:nvPr>
            <p:ph type="title"/>
          </p:nvPr>
        </p:nvSpPr>
        <p:spPr>
          <a:xfrm>
            <a:off x="5297762" y="329184"/>
            <a:ext cx="6251110" cy="1783080"/>
          </a:xfrm>
        </p:spPr>
        <p:txBody>
          <a:bodyPr anchor="b">
            <a:normAutofit/>
          </a:bodyPr>
          <a:lstStyle/>
          <a:p>
            <a:r>
              <a:rPr lang="en-US" sz="5400"/>
              <a:t>Feedback</a:t>
            </a:r>
          </a:p>
        </p:txBody>
      </p:sp>
      <p:pic>
        <p:nvPicPr>
          <p:cNvPr id="13" name="Picture 4" descr="Question mark on green pastel background">
            <a:extLst>
              <a:ext uri="{FF2B5EF4-FFF2-40B4-BE49-F238E27FC236}">
                <a16:creationId xmlns:a16="http://schemas.microsoft.com/office/drawing/2014/main" id="{FE2E869B-712B-44F0-9582-89F0BD3D5D3C}"/>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D54C80-CCD0-4CCA-AFCF-380CF2E4D5CB}"/>
              </a:ext>
            </a:extLst>
          </p:cNvPr>
          <p:cNvSpPr>
            <a:spLocks noGrp="1"/>
          </p:cNvSpPr>
          <p:nvPr>
            <p:ph idx="1"/>
          </p:nvPr>
        </p:nvSpPr>
        <p:spPr>
          <a:xfrm>
            <a:off x="5297762" y="2706624"/>
            <a:ext cx="6251110" cy="3483864"/>
          </a:xfrm>
        </p:spPr>
        <p:txBody>
          <a:bodyPr>
            <a:normAutofit/>
          </a:bodyPr>
          <a:lstStyle/>
          <a:p>
            <a:pPr marL="0" indent="0">
              <a:buNone/>
            </a:pPr>
            <a:r>
              <a:rPr lang="en-US" sz="2200"/>
              <a:t>Would you like more questions (so that each question is worth less points, and you have more chances e.g., 35 questions) or you prefer the current format?</a:t>
            </a:r>
          </a:p>
          <a:p>
            <a:pPr marL="514350" indent="-514350">
              <a:buFont typeface="+mj-lt"/>
              <a:buAutoNum type="alphaUcPeriod"/>
            </a:pPr>
            <a:r>
              <a:rPr lang="en-US" sz="2200"/>
              <a:t>I prefer more questions </a:t>
            </a:r>
          </a:p>
          <a:p>
            <a:pPr marL="514350" indent="-514350">
              <a:buFont typeface="+mj-lt"/>
              <a:buAutoNum type="alphaUcPeriod"/>
            </a:pPr>
            <a:r>
              <a:rPr lang="en-US" sz="2200"/>
              <a:t>I prefer the current format (25 questions)</a:t>
            </a:r>
          </a:p>
          <a:p>
            <a:endParaRPr lang="en-US" sz="2200"/>
          </a:p>
        </p:txBody>
      </p:sp>
    </p:spTree>
    <p:extLst>
      <p:ext uri="{BB962C8B-B14F-4D97-AF65-F5344CB8AC3E}">
        <p14:creationId xmlns:p14="http://schemas.microsoft.com/office/powerpoint/2010/main" val="1433578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Response error is when you suppose to ask all graduate students for their annual salary, but only those who are happy with their salary will answer </a:t>
            </a:r>
          </a:p>
          <a:p>
            <a:pPr marL="514350" indent="-514350">
              <a:buFont typeface="+mj-lt"/>
              <a:buAutoNum type="alphaUcPeriod"/>
            </a:pPr>
            <a:r>
              <a:rPr lang="en-US" sz="2000"/>
              <a:t>True</a:t>
            </a:r>
          </a:p>
          <a:p>
            <a:pPr marL="514350" indent="-514350">
              <a:buFont typeface="+mj-lt"/>
              <a:buAutoNum type="alphaUcPeriod"/>
            </a:pPr>
            <a:r>
              <a:rPr lang="en-US" sz="2000"/>
              <a:t>False</a:t>
            </a:r>
          </a:p>
        </p:txBody>
      </p:sp>
      <p:pic>
        <p:nvPicPr>
          <p:cNvPr id="5" name="Picture 4" descr="Large skydiving group mid-air">
            <a:extLst>
              <a:ext uri="{FF2B5EF4-FFF2-40B4-BE49-F238E27FC236}">
                <a16:creationId xmlns:a16="http://schemas.microsoft.com/office/drawing/2014/main" id="{0AB86CD9-EB28-4D68-9074-A65589FFC8B0}"/>
              </a:ext>
            </a:extLst>
          </p:cNvPr>
          <p:cNvPicPr>
            <a:picLocks noChangeAspect="1"/>
          </p:cNvPicPr>
          <p:nvPr/>
        </p:nvPicPr>
        <p:blipFill rotWithShape="1">
          <a:blip r:embed="rId3"/>
          <a:srcRect l="28109" r="2694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98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12"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Recording error is when you make mistakes while editing, coding data </a:t>
            </a:r>
          </a:p>
          <a:p>
            <a:pPr marL="514350" indent="-514350">
              <a:buFont typeface="+mj-lt"/>
              <a:buAutoNum type="alphaUcPeriod"/>
            </a:pPr>
            <a:r>
              <a:rPr lang="en-US" sz="2000"/>
              <a:t>True</a:t>
            </a:r>
          </a:p>
          <a:p>
            <a:pPr marL="514350" indent="-514350">
              <a:buFont typeface="+mj-lt"/>
              <a:buAutoNum type="alphaUcPeriod"/>
            </a:pPr>
            <a:r>
              <a:rPr lang="en-US" sz="2000"/>
              <a:t>False</a:t>
            </a:r>
          </a:p>
          <a:p>
            <a:pPr marL="0" indent="0">
              <a:buNone/>
            </a:pPr>
            <a:endParaRPr lang="en-US" sz="2000"/>
          </a:p>
        </p:txBody>
      </p:sp>
      <p:pic>
        <p:nvPicPr>
          <p:cNvPr id="13" name="Picture 4" descr="Many question marks on black background">
            <a:extLst>
              <a:ext uri="{FF2B5EF4-FFF2-40B4-BE49-F238E27FC236}">
                <a16:creationId xmlns:a16="http://schemas.microsoft.com/office/drawing/2014/main" id="{4964D764-2917-4075-AB0D-BC5A8A416A4C}"/>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17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You’ve conducted an online survey, attempting to contact 500 people; the 500 sample elements have been classified as follows:</a:t>
            </a:r>
          </a:p>
          <a:p>
            <a:pPr lvl="1"/>
            <a:r>
              <a:rPr lang="en-US" sz="2000"/>
              <a:t>Completed surveys: 250 </a:t>
            </a:r>
          </a:p>
          <a:p>
            <a:pPr lvl="1"/>
            <a:r>
              <a:rPr lang="en-US" sz="2000"/>
              <a:t>Refusals: 200 </a:t>
            </a:r>
          </a:p>
          <a:p>
            <a:pPr lvl="1"/>
            <a:r>
              <a:rPr lang="en-US" sz="2000"/>
              <a:t>Number of not-at-home: 50</a:t>
            </a:r>
          </a:p>
          <a:p>
            <a:pPr marL="514350" indent="-514350">
              <a:buFont typeface="+mj-lt"/>
              <a:buAutoNum type="alphaUcPeriod"/>
            </a:pPr>
            <a:r>
              <a:rPr lang="en-US" sz="2000"/>
              <a:t>20%</a:t>
            </a:r>
          </a:p>
          <a:p>
            <a:pPr marL="514350" indent="-514350">
              <a:buFont typeface="+mj-lt"/>
              <a:buAutoNum type="alphaUcPeriod"/>
            </a:pPr>
            <a:r>
              <a:rPr lang="en-US" sz="2000"/>
              <a:t>50%</a:t>
            </a:r>
          </a:p>
          <a:p>
            <a:pPr marL="514350" indent="-514350">
              <a:buFont typeface="+mj-lt"/>
              <a:buAutoNum type="alphaUcPeriod"/>
            </a:pPr>
            <a:r>
              <a:rPr lang="en-US" sz="2000"/>
              <a:t>80%</a:t>
            </a:r>
          </a:p>
          <a:p>
            <a:pPr marL="514350" indent="-514350">
              <a:buFont typeface="+mj-lt"/>
              <a:buAutoNum type="alphaUcPeriod"/>
            </a:pPr>
            <a:endParaRPr lang="en-US" sz="2000"/>
          </a:p>
        </p:txBody>
      </p:sp>
      <p:pic>
        <p:nvPicPr>
          <p:cNvPr id="13" name="Picture 4" descr="Graph on document with pen">
            <a:extLst>
              <a:ext uri="{FF2B5EF4-FFF2-40B4-BE49-F238E27FC236}">
                <a16:creationId xmlns:a16="http://schemas.microsoft.com/office/drawing/2014/main" id="{2C0A32CF-6C3B-497E-8A09-F68CC4B2B60D}"/>
              </a:ext>
            </a:extLst>
          </p:cNvPr>
          <p:cNvPicPr>
            <a:picLocks noChangeAspect="1"/>
          </p:cNvPicPr>
          <p:nvPr/>
        </p:nvPicPr>
        <p:blipFill rotWithShape="1">
          <a:blip r:embed="rId3"/>
          <a:srcRect l="34302" r="20579" b="-1"/>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1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804672" y="640080"/>
            <a:ext cx="3282696" cy="5257800"/>
          </a:xfrm>
        </p:spPr>
        <p:txBody>
          <a:bodyPr>
            <a:normAutofit/>
          </a:bodyPr>
          <a:lstStyle/>
          <a:p>
            <a:r>
              <a:rPr lang="en-US">
                <a:solidFill>
                  <a:schemeClr val="bg1"/>
                </a:solidFill>
              </a:rPr>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5358384" y="640081"/>
            <a:ext cx="6024654" cy="5257800"/>
          </a:xfrm>
        </p:spPr>
        <p:txBody>
          <a:bodyPr anchor="ctr">
            <a:normAutofit/>
          </a:bodyPr>
          <a:lstStyle/>
          <a:p>
            <a:pPr marL="0" indent="0">
              <a:buNone/>
            </a:pPr>
            <a:r>
              <a:rPr lang="en-US" sz="2400"/>
              <a:t>Regardless of the variable distribution, the sampling distribution of its mean will always to normal (i.e., Gaussian) distribution</a:t>
            </a:r>
          </a:p>
          <a:p>
            <a:pPr marL="514350" indent="-514350">
              <a:buFont typeface="+mj-lt"/>
              <a:buAutoNum type="alphaUcPeriod"/>
            </a:pPr>
            <a:r>
              <a:rPr lang="en-US" sz="2400"/>
              <a:t>True</a:t>
            </a:r>
          </a:p>
          <a:p>
            <a:pPr marL="514350" indent="-514350">
              <a:buFont typeface="+mj-lt"/>
              <a:buAutoNum type="alphaUcPeriod"/>
            </a:pPr>
            <a:r>
              <a:rPr lang="en-US" sz="2400"/>
              <a:t>False</a:t>
            </a:r>
          </a:p>
        </p:txBody>
      </p:sp>
    </p:spTree>
    <p:extLst>
      <p:ext uri="{BB962C8B-B14F-4D97-AF65-F5344CB8AC3E}">
        <p14:creationId xmlns:p14="http://schemas.microsoft.com/office/powerpoint/2010/main" val="414365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2213</TotalTime>
  <Words>2406</Words>
  <Application>Microsoft Office PowerPoint</Application>
  <PresentationFormat>Widescreen</PresentationFormat>
  <Paragraphs>216</Paragraphs>
  <Slides>27</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Franklin Gothic Book</vt:lpstr>
      <vt:lpstr>Lucida Grande</vt:lpstr>
      <vt:lpstr>Wingdings</vt:lpstr>
      <vt:lpstr>Office Theme</vt:lpstr>
      <vt:lpstr>Happy Wednesday</vt:lpstr>
      <vt:lpstr>First Exam</vt:lpstr>
      <vt:lpstr>Feedback</vt:lpstr>
      <vt:lpstr>Feedback</vt:lpstr>
      <vt:lpstr>Feedback</vt:lpstr>
      <vt:lpstr>iClicker Question</vt:lpstr>
      <vt:lpstr>iClicker Question</vt:lpstr>
      <vt:lpstr>iClicker Question</vt:lpstr>
      <vt:lpstr>iClicker Question</vt:lpstr>
      <vt:lpstr>Chapter 16: Data Preparation for Analysis</vt:lpstr>
      <vt:lpstr>Learning Objectives</vt:lpstr>
      <vt:lpstr>Primary Tasks in the Editing Process</vt:lpstr>
      <vt:lpstr>Coding Closed-Ended Items</vt:lpstr>
      <vt:lpstr>Coding Closed-Ended Items</vt:lpstr>
      <vt:lpstr>Coding Open-Ended Items</vt:lpstr>
      <vt:lpstr>Coding Open-Ended Items</vt:lpstr>
      <vt:lpstr>Process for Coding Exploratory Open-Ended Questions</vt:lpstr>
      <vt:lpstr>Cleaning the Data</vt:lpstr>
      <vt:lpstr>Handling Missing Data</vt:lpstr>
      <vt:lpstr>Alternative Strategies for Handling Missing Data</vt:lpstr>
      <vt:lpstr>Avery Fitness Center Project</vt:lpstr>
      <vt:lpstr>Avery Fitness Center Survey</vt:lpstr>
      <vt:lpstr>Avery Fitness Center Survey (cont.)</vt:lpstr>
      <vt:lpstr>Developing a Codebook </vt:lpstr>
      <vt:lpstr>Codebook Example</vt:lpstr>
      <vt:lpstr>Codebook Example (cont.)</vt:lpstr>
      <vt:lpstr>5-min snippet – Climate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16: Data Preparation for Analysis</dc:title>
  <dc:creator>Mike Nguyen</dc:creator>
  <cp:lastModifiedBy>Nguyen, Mike (MU-Student)</cp:lastModifiedBy>
  <cp:revision>14</cp:revision>
  <dcterms:created xsi:type="dcterms:W3CDTF">2021-08-13T22:10:46Z</dcterms:created>
  <dcterms:modified xsi:type="dcterms:W3CDTF">2021-10-11T23:06:53Z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